
<file path=[Content_Types].xml><?xml version="1.0" encoding="utf-8"?>
<Types xmlns="http://schemas.openxmlformats.org/package/2006/content-types">
  <Default Extension="jpeg" ContentType="image/jpeg"/>
  <Default Extension="vml" ContentType="application/vnd.openxmlformats-officedocument.vmlDrawing"/>
  <Default Extension="xls" ContentType="application/vnd.ms-excel"/>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8"/>
  </p:notesMasterIdLst>
  <p:sldIdLst>
    <p:sldId id="256" r:id="rId4"/>
    <p:sldId id="257" r:id="rId5"/>
    <p:sldId id="258" r:id="rId6"/>
    <p:sldId id="339" r:id="rId7"/>
    <p:sldId id="340" r:id="rId8"/>
    <p:sldId id="342" r:id="rId9"/>
    <p:sldId id="341" r:id="rId10"/>
    <p:sldId id="344" r:id="rId11"/>
    <p:sldId id="303" r:id="rId12"/>
    <p:sldId id="305" r:id="rId13"/>
    <p:sldId id="343" r:id="rId14"/>
    <p:sldId id="338" r:id="rId15"/>
    <p:sldId id="308" r:id="rId16"/>
    <p:sldId id="263" r:id="rId17"/>
    <p:sldId id="264" r:id="rId19"/>
    <p:sldId id="314" r:id="rId20"/>
    <p:sldId id="309" r:id="rId21"/>
    <p:sldId id="272" r:id="rId22"/>
    <p:sldId id="312" r:id="rId23"/>
    <p:sldId id="281" r:id="rId24"/>
    <p:sldId id="310" r:id="rId25"/>
    <p:sldId id="273" r:id="rId26"/>
    <p:sldId id="274" r:id="rId27"/>
    <p:sldId id="311" r:id="rId28"/>
    <p:sldId id="260" r:id="rId29"/>
    <p:sldId id="280" r:id="rId30"/>
    <p:sldId id="282" r:id="rId31"/>
    <p:sldId id="288" r:id="rId32"/>
    <p:sldId id="292" r:id="rId3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等线" panose="02010600030101010101" charset="-122"/>
        <a:ea typeface="等线" panose="02010600030101010101" charset="-122"/>
        <a:cs typeface="+mn-cs"/>
      </a:defRPr>
    </a:lvl1pPr>
    <a:lvl2pPr marL="457200" lvl="1"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2pPr>
    <a:lvl3pPr marL="914400" lvl="2"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3pPr>
    <a:lvl4pPr marL="1371600" lvl="3"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4pPr>
    <a:lvl5pPr marL="1828800" lvl="4"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5pPr>
    <a:lvl6pPr marL="2286000" lvl="5"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6pPr>
    <a:lvl7pPr marL="2743200" lvl="6"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7pPr>
    <a:lvl8pPr marL="3200400" lvl="7"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8pPr>
    <a:lvl9pPr marL="3657600" lvl="8" indent="0" algn="l" defTabSz="914400" rtl="0" eaLnBrk="1" fontAlgn="base" latinLnBrk="0" hangingPunct="1">
      <a:lnSpc>
        <a:spcPct val="100000"/>
      </a:lnSpc>
      <a:spcBef>
        <a:spcPct val="0"/>
      </a:spcBef>
      <a:spcAft>
        <a:spcPct val="0"/>
      </a:spcAft>
      <a:buNone/>
      <a:defRPr sz="1800" kern="1200">
        <a:solidFill>
          <a:schemeClr val="tx1"/>
        </a:solidFill>
        <a:latin typeface="等线" panose="02010600030101010101" charset="-122"/>
        <a:ea typeface="等线" panose="02010600030101010101"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FFFFFF"/>
    <a:srgbClr val="D13737"/>
    <a:srgbClr val="D44444"/>
    <a:srgbClr val="D95B5B"/>
    <a:srgbClr val="0D0D0D"/>
    <a:srgbClr val="00B0F0"/>
    <a:srgbClr val="A5A5A5"/>
    <a:srgbClr val="A6E582"/>
    <a:srgbClr val="F2CF61"/>
    <a:srgbClr val="51D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721"/>
    <p:restoredTop sz="94660"/>
  </p:normalViewPr>
  <p:slideViewPr>
    <p:cSldViewPr snapToGrid="0" showGuides="1">
      <p:cViewPr varScale="1">
        <p:scale>
          <a:sx n="56" d="100"/>
          <a:sy n="56" d="100"/>
        </p:scale>
        <p:origin x="720" y="72"/>
      </p:cViewPr>
      <p:guideLst>
        <p:guide orient="horz" pos="2178"/>
        <p:guide pos="3895"/>
        <p:guide orient="horz" pos="4040"/>
        <p:guide orient="horz" pos="750"/>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auto"/>
            <a:fld id="{A6AC2412-492E-4E89-B8C0-781CB40D5587}" type="datetimeFigureOut">
              <a:rPr lang="zh-CN" altLang="en-US" strike="noStrike" noProof="1" smtClean="0">
                <a:latin typeface="+mn-lt"/>
                <a:ea typeface="+mn-ea"/>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p>
            <a:pPr lvl="0"/>
            <a:r>
              <a:rPr lang="zh-CN" altLang="en-US"/>
              <a:t>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auto"/>
            <a:fld id="{677078AC-2ABE-4D0E-9C5B-058EF830316C}"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幻灯片图像占位符 1"/>
          <p:cNvSpPr>
            <a:spLocks noGrp="1" noRot="1" noChangeAspect="1"/>
          </p:cNvSpPr>
          <p:nvPr>
            <p:ph type="sldImg"/>
          </p:nvPr>
        </p:nvSpPr>
        <p:spPr/>
      </p:sp>
      <p:sp>
        <p:nvSpPr>
          <p:cNvPr id="16386" name="备注占位符 2"/>
          <p:cNvSpPr>
            <a:spLocks noGrp="1"/>
          </p:cNvSpPr>
          <p:nvPr>
            <p:ph type="body"/>
          </p:nvPr>
        </p:nvSpPr>
        <p:spPr/>
        <p:txBody>
          <a:bodyPr lIns="91440" tIns="45720" rIns="91440" bIns="45720" anchor="t"/>
          <a:p>
            <a:pPr lvl="0"/>
            <a:endParaRPr lang="zh-CN" altLang="en-US" dirty="0"/>
          </a:p>
        </p:txBody>
      </p:sp>
      <p:sp>
        <p:nvSpPr>
          <p:cNvPr id="16387" name="灯片编号占位符 3"/>
          <p:cNvSpPr>
            <a:spLocks noGrp="1"/>
          </p:cNvSpPr>
          <p:nvPr>
            <p:ph type="sldNum" sz="quarter"/>
          </p:nvPr>
        </p:nvSpPr>
        <p:spPr>
          <a:xfrm>
            <a:off x="3884613" y="8685213"/>
            <a:ext cx="2971800" cy="458787"/>
          </a:xfrm>
          <a:prstGeom prst="rect">
            <a:avLst/>
          </a:prstGeom>
          <a:noFill/>
          <a:ln w="9525">
            <a:noFill/>
          </a:ln>
        </p:spPr>
        <p:txBody>
          <a:bodyPr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幻灯片图像占位符 1"/>
          <p:cNvSpPr>
            <a:spLocks noGrp="1" noRot="1"/>
          </p:cNvSpPr>
          <p:nvPr>
            <p:ph type="sldImg"/>
          </p:nvPr>
        </p:nvSpPr>
        <p:spPr/>
      </p:sp>
      <p:sp>
        <p:nvSpPr>
          <p:cNvPr id="1843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Grp="1" noRot="1"/>
          </p:cNvSpPr>
          <p:nvPr>
            <p:ph type="sldImg"/>
          </p:nvPr>
        </p:nvSpPr>
        <p:spPr/>
      </p:sp>
      <p:sp>
        <p:nvSpPr>
          <p:cNvPr id="2048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单击以编辑母版副标题样式</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a:p>
        </p:txBody>
      </p:sp>
      <p:sp>
        <p:nvSpPr>
          <p:cNvPr id="6" name="灯片编号占位符 5"/>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839788" y="2505075"/>
            <a:ext cx="5157787"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172200" y="2505075"/>
            <a:ext cx="5183188" cy="3684588"/>
          </a:xfrm>
        </p:spPr>
        <p:txBody>
          <a:body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a:p>
        </p:txBody>
      </p:sp>
      <p:sp>
        <p:nvSpPr>
          <p:cNvPr id="9" name="灯片编号占位符 8"/>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a:p>
        </p:txBody>
      </p:sp>
      <p:sp>
        <p:nvSpPr>
          <p:cNvPr id="5" name="灯片编号占位符 4"/>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a:p>
        </p:txBody>
      </p:sp>
      <p:sp>
        <p:nvSpPr>
          <p:cNvPr id="4" name="灯片编号占位符 3"/>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编辑母版文本样式</a:t>
            </a:r>
            <a:endParaRPr lang="zh-CN" altLang="en-US" strike="noStrike" noProof="1"/>
          </a:p>
          <a:p>
            <a:pPr lvl="1" fontAlgn="auto"/>
            <a:r>
              <a:rPr lang="zh-CN" altLang="en-US"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trike="noStrike" noProof="1"/>
              <a:t>第四级</a:t>
            </a:r>
            <a:endParaRPr lang="zh-CN" altLang="en-US" strike="noStrike" noProof="1"/>
          </a:p>
          <a:p>
            <a:pPr lvl="4" fontAlgn="auto"/>
            <a:r>
              <a:rPr lang="zh-CN" altLang="en-US" strike="noStrike" noProof="1"/>
              <a:t>第五级</a:t>
            </a:r>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a:p>
        </p:txBody>
      </p:sp>
      <p:sp>
        <p:nvSpPr>
          <p:cNvPr id="7" name="灯片编号占位符 6"/>
          <p:cNvSpPr>
            <a:spLocks noGrp="1"/>
          </p:cNvSpPr>
          <p:nvPr>
            <p:ph type="sldNum" sz="quarter" idx="12"/>
          </p:nvPr>
        </p:nvSpPr>
        <p:spPr/>
        <p:txBody>
          <a:bodyPr/>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advTm="5000">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标题占位符 1"/>
          <p:cNvSpPr>
            <a:spLocks noGrp="1"/>
          </p:cNvSpPr>
          <p:nvPr>
            <p:ph type="title"/>
          </p:nvPr>
        </p:nvSpPr>
        <p:spPr>
          <a:xfrm>
            <a:off x="838200" y="365125"/>
            <a:ext cx="10515600" cy="1325563"/>
          </a:xfrm>
          <a:prstGeom prst="rect">
            <a:avLst/>
          </a:prstGeom>
          <a:noFill/>
          <a:ln w="9525">
            <a:noFill/>
          </a:ln>
        </p:spPr>
        <p:txBody>
          <a:bodyPr lIns="91440" tIns="45720" rIns="91440" bIns="45720" anchor="ctr"/>
          <a:p>
            <a:pPr lvl="0"/>
            <a:r>
              <a:rPr lang="zh-CN" altLang="en-US"/>
              <a:t>单击此处编辑母版标题样式</a:t>
            </a:r>
            <a:endParaRPr lang="zh-CN" altLang="en-US"/>
          </a:p>
        </p:txBody>
      </p:sp>
      <p:sp>
        <p:nvSpPr>
          <p:cNvPr id="2051" name="文本占位符 2"/>
          <p:cNvSpPr>
            <a:spLocks noGrp="1"/>
          </p:cNvSpPr>
          <p:nvPr>
            <p:ph type="body"/>
          </p:nvPr>
        </p:nvSpPr>
        <p:spPr>
          <a:xfrm>
            <a:off x="838200" y="1825625"/>
            <a:ext cx="10515600" cy="4351338"/>
          </a:xfrm>
          <a:prstGeom prst="rect">
            <a:avLst/>
          </a:prstGeom>
          <a:noFill/>
          <a:ln w="9525">
            <a:noFill/>
          </a:ln>
        </p:spPr>
        <p:txBody>
          <a:bodyPr lIns="91440" tIns="45720" rIns="91440" bIns="45720" anchor="t"/>
          <a:p>
            <a:pPr lvl="0" indent="-228600"/>
            <a:r>
              <a:rPr lang="zh-CN" altLang="en-US"/>
              <a:t>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52F1BE20-6D29-431B-ABCE-FDC250489171}"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B29E752-AA2A-4243-B853-C012CB0C3D64}"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advTm="5000">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themeOverride" Target="../theme/themeOverride10.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hemeOverride" Target="../theme/themeOverride13.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hemeOverride" Target="../theme/themeOverride15.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hemeOverride" Target="../theme/themeOverride16.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17.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oleObject" Target="../embeddings/Workbook1.xls"/></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4.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5.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6.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8.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hemeOverride" Target="../theme/themeOverride9.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椭圆 20"/>
          <p:cNvSpPr/>
          <p:nvPr/>
        </p:nvSpPr>
        <p:spPr>
          <a:xfrm>
            <a:off x="3860800" y="677863"/>
            <a:ext cx="1566863" cy="1565275"/>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椭圆 16"/>
          <p:cNvSpPr/>
          <p:nvPr/>
        </p:nvSpPr>
        <p:spPr>
          <a:xfrm>
            <a:off x="596900" y="1322388"/>
            <a:ext cx="1166813" cy="1165225"/>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椭圆 6"/>
          <p:cNvSpPr/>
          <p:nvPr/>
        </p:nvSpPr>
        <p:spPr>
          <a:xfrm>
            <a:off x="3105150" y="698500"/>
            <a:ext cx="982663" cy="984250"/>
          </a:xfrm>
          <a:prstGeom prst="ellipse">
            <a:avLst/>
          </a:prstGeom>
          <a:solidFill>
            <a:srgbClr val="F2CF61">
              <a:alpha val="30196"/>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椭圆 8"/>
          <p:cNvSpPr/>
          <p:nvPr/>
        </p:nvSpPr>
        <p:spPr>
          <a:xfrm>
            <a:off x="4289425" y="1443038"/>
            <a:ext cx="982663" cy="984250"/>
          </a:xfrm>
          <a:prstGeom prst="ellipse">
            <a:avLst/>
          </a:prstGeom>
          <a:solidFill>
            <a:srgbClr val="FFFFFF">
              <a:alpha val="4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椭圆 25"/>
          <p:cNvSpPr/>
          <p:nvPr/>
        </p:nvSpPr>
        <p:spPr>
          <a:xfrm>
            <a:off x="1513932" y="607655"/>
            <a:ext cx="983410" cy="983411"/>
          </a:xfrm>
          <a:prstGeom prst="ellipse">
            <a:avLst/>
          </a:prstGeom>
          <a:solidFill>
            <a:srgbClr val="A6E582">
              <a:alpha val="1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7" name="椭圆 26"/>
          <p:cNvSpPr/>
          <p:nvPr/>
        </p:nvSpPr>
        <p:spPr>
          <a:xfrm>
            <a:off x="2022969" y="1260577"/>
            <a:ext cx="983411" cy="983410"/>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椭圆 27"/>
          <p:cNvSpPr/>
          <p:nvPr/>
        </p:nvSpPr>
        <p:spPr>
          <a:xfrm>
            <a:off x="6812725" y="2265558"/>
            <a:ext cx="939680" cy="939680"/>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椭圆 28"/>
          <p:cNvSpPr/>
          <p:nvPr/>
        </p:nvSpPr>
        <p:spPr>
          <a:xfrm>
            <a:off x="4878579" y="2605059"/>
            <a:ext cx="939680" cy="939680"/>
          </a:xfrm>
          <a:prstGeom prst="ellipse">
            <a:avLst/>
          </a:prstGeom>
          <a:solidFill>
            <a:schemeClr val="accent5">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椭圆 29"/>
          <p:cNvSpPr/>
          <p:nvPr/>
        </p:nvSpPr>
        <p:spPr>
          <a:xfrm>
            <a:off x="4170117" y="699063"/>
            <a:ext cx="1257230" cy="1257230"/>
          </a:xfrm>
          <a:prstGeom prst="ellipse">
            <a:avLst/>
          </a:prstGeom>
          <a:solidFill>
            <a:schemeClr val="accent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4" name="椭圆 33"/>
          <p:cNvSpPr/>
          <p:nvPr/>
        </p:nvSpPr>
        <p:spPr>
          <a:xfrm>
            <a:off x="10746892" y="1495328"/>
            <a:ext cx="1089369" cy="1089369"/>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7" name="矩形 36"/>
          <p:cNvSpPr/>
          <p:nvPr/>
        </p:nvSpPr>
        <p:spPr>
          <a:xfrm>
            <a:off x="1085850" y="2151698"/>
            <a:ext cx="9577388" cy="2553335"/>
          </a:xfrm>
          <a:prstGeom prst="rect">
            <a:avLst/>
          </a:prstGeom>
        </p:spPr>
        <p:txBody>
          <a:bodyPr wrap="square">
            <a:spAutoFit/>
          </a:bodyPr>
          <a:lstStyle/>
          <a:p>
            <a:pPr algn="ctr" fontAlgn="auto">
              <a:lnSpc>
                <a:spcPct val="100000"/>
              </a:lnSpc>
            </a:pPr>
            <a:r>
              <a:rPr lang="en-US" sz="8000" strike="noStrike" spc="-60" noProof="1" dirty="0">
                <a:solidFill>
                  <a:schemeClr val="bg1"/>
                </a:solidFill>
                <a:latin typeface="+mn-ea"/>
                <a:ea typeface="+mn-ea"/>
                <a:cs typeface="+mn-cs"/>
              </a:rPr>
              <a:t>WATCHING YOU</a:t>
            </a:r>
            <a:endParaRPr lang="en-US" sz="8000" strike="noStrike" spc="-60" noProof="1" dirty="0">
              <a:solidFill>
                <a:schemeClr val="bg1"/>
              </a:solidFill>
              <a:latin typeface="+mn-ea"/>
              <a:ea typeface="+mn-ea"/>
              <a:cs typeface="+mn-cs"/>
            </a:endParaRPr>
          </a:p>
          <a:p>
            <a:pPr algn="ctr" fontAlgn="auto">
              <a:lnSpc>
                <a:spcPct val="100000"/>
              </a:lnSpc>
            </a:pPr>
            <a:r>
              <a:rPr lang="zh-CN" altLang="en-US" sz="8000" strike="noStrike" spc="-60" noProof="1" dirty="0">
                <a:solidFill>
                  <a:schemeClr val="bg1"/>
                </a:solidFill>
                <a:latin typeface="+mn-ea"/>
                <a:ea typeface="+mn-ea"/>
                <a:cs typeface="+mn-cs"/>
              </a:rPr>
              <a:t>最终汇报</a:t>
            </a:r>
            <a:endParaRPr lang="en-US" sz="8000" strike="noStrike" spc="-60" noProof="1" dirty="0">
              <a:solidFill>
                <a:schemeClr val="bg1"/>
              </a:solidFill>
              <a:latin typeface="+mn-ea"/>
            </a:endParaRPr>
          </a:p>
        </p:txBody>
      </p:sp>
      <p:sp>
        <p:nvSpPr>
          <p:cNvPr id="4108" name="标志"/>
          <p:cNvSpPr txBox="1"/>
          <p:nvPr/>
        </p:nvSpPr>
        <p:spPr>
          <a:xfrm>
            <a:off x="9061450" y="5518150"/>
            <a:ext cx="3121025" cy="1384300"/>
          </a:xfrm>
          <a:prstGeom prst="rect">
            <a:avLst/>
          </a:prstGeom>
          <a:noFill/>
          <a:ln w="9525">
            <a:noFill/>
          </a:ln>
        </p:spPr>
        <p:txBody>
          <a:bodyPr wrap="square" anchor="t">
            <a:spAutoFit/>
          </a:bodyPr>
          <a:p>
            <a:pPr algn="ctr"/>
            <a:r>
              <a:rPr lang="en-US" altLang="zh-CN" sz="2800" dirty="0">
                <a:solidFill>
                  <a:schemeClr val="bg1"/>
                </a:solidFill>
                <a:latin typeface="微软雅黑 Light" panose="020B0502040204020203" pitchFamily="34" charset="-122"/>
                <a:ea typeface="微软雅黑 Light" panose="020B0502040204020203" pitchFamily="34" charset="-122"/>
              </a:rPr>
              <a:t>Members</a:t>
            </a:r>
            <a:endParaRPr lang="zh-CN" altLang="en-US" sz="2800" dirty="0">
              <a:solidFill>
                <a:schemeClr val="bg1"/>
              </a:solidFill>
              <a:latin typeface="微软雅黑 Light" panose="020B0502040204020203" pitchFamily="34" charset="-122"/>
              <a:ea typeface="微软雅黑 Light" panose="020B0502040204020203" pitchFamily="34" charset="-122"/>
            </a:endParaRPr>
          </a:p>
          <a:p>
            <a:pPr algn="ctr"/>
            <a:r>
              <a:rPr lang="en-US" altLang="zh-CN" sz="2800" dirty="0">
                <a:solidFill>
                  <a:schemeClr val="bg1"/>
                </a:solidFill>
                <a:latin typeface="微软雅黑 Light" panose="020B0502040204020203" pitchFamily="34" charset="-122"/>
                <a:ea typeface="微软雅黑 Light" panose="020B0502040204020203" pitchFamily="34" charset="-122"/>
              </a:rPr>
              <a:t>许博勇 孔庆莱</a:t>
            </a:r>
            <a:endParaRPr lang="en-US" altLang="zh-CN" sz="2800" dirty="0">
              <a:solidFill>
                <a:schemeClr val="bg1"/>
              </a:solidFill>
              <a:latin typeface="微软雅黑 Light" panose="020B0502040204020203" pitchFamily="34" charset="-122"/>
              <a:ea typeface="微软雅黑 Light" panose="020B0502040204020203" pitchFamily="34" charset="-122"/>
            </a:endParaRPr>
          </a:p>
          <a:p>
            <a:pPr algn="ctr"/>
            <a:r>
              <a:rPr lang="en-US" altLang="zh-CN" sz="2800" dirty="0">
                <a:solidFill>
                  <a:schemeClr val="bg1"/>
                </a:solidFill>
                <a:latin typeface="微软雅黑 Light" panose="020B0502040204020203" pitchFamily="34" charset="-122"/>
                <a:ea typeface="微软雅黑 Light" panose="020B0502040204020203" pitchFamily="34" charset="-122"/>
              </a:rPr>
              <a:t>周锐良 周韬锐</a:t>
            </a:r>
            <a:endParaRPr lang="en-US" altLang="zh-CN" sz="280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ransition spd="med" advTm="5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sz="2400" strike="noStrike" noProof="1"/>
              <a:t>安卓端进行实时反馈</a:t>
            </a:r>
            <a:endParaRPr lang="zh-CN" sz="2400" strike="noStrike" noProof="1"/>
          </a:p>
        </p:txBody>
      </p:sp>
      <p:pic>
        <p:nvPicPr>
          <p:cNvPr id="2" name="图片 1"/>
          <p:cNvPicPr>
            <a:picLocks noChangeAspect="1"/>
          </p:cNvPicPr>
          <p:nvPr/>
        </p:nvPicPr>
        <p:blipFill>
          <a:blip r:embed="rId1"/>
          <a:stretch>
            <a:fillRect/>
          </a:stretch>
        </p:blipFill>
        <p:spPr>
          <a:xfrm>
            <a:off x="6724650" y="1272540"/>
            <a:ext cx="2915285" cy="5183505"/>
          </a:xfrm>
          <a:prstGeom prst="rect">
            <a:avLst/>
          </a:prstGeom>
        </p:spPr>
      </p:pic>
      <p:pic>
        <p:nvPicPr>
          <p:cNvPr id="3" name="图片 2"/>
          <p:cNvPicPr>
            <a:picLocks noChangeAspect="1"/>
          </p:cNvPicPr>
          <p:nvPr/>
        </p:nvPicPr>
        <p:blipFill>
          <a:blip r:embed="rId2"/>
          <a:stretch>
            <a:fillRect/>
          </a:stretch>
        </p:blipFill>
        <p:spPr>
          <a:xfrm>
            <a:off x="2416175" y="1273810"/>
            <a:ext cx="2914650" cy="5182235"/>
          </a:xfrm>
          <a:prstGeom prst="rect">
            <a:avLst/>
          </a:prstGeom>
        </p:spPr>
      </p:pic>
    </p:spTree>
  </p:cSld>
  <p:clrMapOvr>
    <a:masterClrMapping/>
  </p:clrMapOvr>
  <p:transition spd="med" advTm="5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a:t>
            </a:r>
            <a:r>
              <a:rPr lang="zh-CN" sz="2400" strike="noStrike" noProof="1"/>
              <a:t>查看使用情况</a:t>
            </a:r>
            <a:endParaRPr lang="zh-CN" sz="2400" strike="noStrike" noProof="1"/>
          </a:p>
        </p:txBody>
      </p:sp>
      <p:pic>
        <p:nvPicPr>
          <p:cNvPr id="3" name="图片 2"/>
          <p:cNvPicPr>
            <a:picLocks noChangeAspect="1"/>
          </p:cNvPicPr>
          <p:nvPr/>
        </p:nvPicPr>
        <p:blipFill>
          <a:blip r:embed="rId1"/>
          <a:stretch>
            <a:fillRect/>
          </a:stretch>
        </p:blipFill>
        <p:spPr>
          <a:xfrm>
            <a:off x="4633595" y="1120140"/>
            <a:ext cx="2924810" cy="5200015"/>
          </a:xfrm>
          <a:prstGeom prst="rect">
            <a:avLst/>
          </a:prstGeom>
        </p:spPr>
      </p:pic>
    </p:spTree>
  </p:cSld>
  <p:clrMapOvr>
    <a:masterClrMapping/>
  </p:clrMapOvr>
  <p:transition spd="med" advTm="5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网页端</a:t>
            </a:r>
            <a:r>
              <a:rPr lang="zh-CN" altLang="en-US" sz="2400">
                <a:sym typeface="+mn-ea"/>
              </a:rPr>
              <a:t>反馈框</a:t>
            </a:r>
            <a:endParaRPr lang="en-US" altLang="zh-CN" sz="2400" strike="noStrike" noProof="1"/>
          </a:p>
        </p:txBody>
      </p:sp>
      <p:pic>
        <p:nvPicPr>
          <p:cNvPr id="4" name="图片 3"/>
          <p:cNvPicPr>
            <a:picLocks noChangeAspect="1"/>
          </p:cNvPicPr>
          <p:nvPr/>
        </p:nvPicPr>
        <p:blipFill>
          <a:blip r:embed="rId1"/>
          <a:stretch>
            <a:fillRect/>
          </a:stretch>
        </p:blipFill>
        <p:spPr>
          <a:xfrm>
            <a:off x="473075" y="1254125"/>
            <a:ext cx="4509770" cy="2185670"/>
          </a:xfrm>
          <a:prstGeom prst="rect">
            <a:avLst/>
          </a:prstGeom>
        </p:spPr>
      </p:pic>
      <p:pic>
        <p:nvPicPr>
          <p:cNvPr id="2" name="图片 1"/>
          <p:cNvPicPr>
            <a:picLocks noChangeAspect="1"/>
          </p:cNvPicPr>
          <p:nvPr/>
        </p:nvPicPr>
        <p:blipFill>
          <a:blip r:embed="rId2"/>
          <a:stretch>
            <a:fillRect/>
          </a:stretch>
        </p:blipFill>
        <p:spPr>
          <a:xfrm>
            <a:off x="4671695" y="2701290"/>
            <a:ext cx="6873240" cy="3331210"/>
          </a:xfrm>
          <a:prstGeom prst="rect">
            <a:avLst/>
          </a:prstGeom>
        </p:spPr>
      </p:pic>
    </p:spTree>
  </p:cSld>
  <p:clrMapOvr>
    <a:masterClrMapping/>
  </p:clrMapOvr>
  <p:transition spd="med" advTm="5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7" name="图片 3"/>
          <p:cNvPicPr>
            <a:picLocks noChangeAspect="1"/>
          </p:cNvPicPr>
          <p:nvPr/>
        </p:nvPicPr>
        <p:blipFill>
          <a:blip r:embed="rId1"/>
          <a:stretch>
            <a:fillRect/>
          </a:stretch>
        </p:blipFill>
        <p:spPr>
          <a:xfrm>
            <a:off x="1219200" y="0"/>
            <a:ext cx="10972800" cy="6858000"/>
          </a:xfrm>
          <a:prstGeom prst="rect">
            <a:avLst/>
          </a:prstGeom>
          <a:noFill/>
          <a:ln w="9525">
            <a:noFill/>
          </a:ln>
        </p:spPr>
      </p:pic>
      <p:pic>
        <p:nvPicPr>
          <p:cNvPr id="14338" name="图片 1"/>
          <p:cNvPicPr>
            <a:picLocks noChangeAspect="1"/>
          </p:cNvPicPr>
          <p:nvPr/>
        </p:nvPicPr>
        <p:blipFill>
          <a:blip r:embed="rId1"/>
          <a:srcRect r="44444"/>
          <a:stretch>
            <a:fillRect/>
          </a:stretch>
        </p:blipFill>
        <p:spPr>
          <a:xfrm>
            <a:off x="0" y="0"/>
            <a:ext cx="6096000" cy="6858000"/>
          </a:xfrm>
          <a:prstGeom prst="rect">
            <a:avLst/>
          </a:prstGeom>
          <a:noFill/>
          <a:ln w="9525">
            <a:noFill/>
          </a:ln>
        </p:spPr>
      </p:pic>
      <p:sp>
        <p:nvSpPr>
          <p:cNvPr id="3" name="矩形 2"/>
          <p:cNvSpPr/>
          <p:nvPr/>
        </p:nvSpPr>
        <p:spPr>
          <a:xfrm>
            <a:off x="3375025" y="396875"/>
            <a:ext cx="5248275" cy="43799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rot="1712728">
            <a:off x="4407201" y="1222729"/>
            <a:ext cx="945198" cy="945198"/>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6396038" y="1530350"/>
            <a:ext cx="855663" cy="8556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5812297" y="1410967"/>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4954691" y="566342"/>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rot="1712728">
            <a:off x="4954601" y="1248816"/>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6514677" y="924348"/>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330825" y="2106613"/>
            <a:ext cx="1514475" cy="3154362"/>
          </a:xfrm>
          <a:prstGeom prst="rect">
            <a:avLst/>
          </a:prstGeom>
          <a:noFill/>
          <a:ln w="9525">
            <a:noFill/>
          </a:ln>
        </p:spPr>
        <p:txBody>
          <a:bodyPr wrap="none" anchor="t">
            <a:spAutoFit/>
          </a:bodyPr>
          <a:p>
            <a:r>
              <a:rPr lang="en-US" altLang="zh-CN" sz="19900" dirty="0">
                <a:solidFill>
                  <a:schemeClr val="bg1"/>
                </a:solidFill>
                <a:latin typeface="等线" panose="02010600030101010101" charset="-122"/>
                <a:ea typeface="等线" panose="02010600030101010101" charset="-122"/>
              </a:rPr>
              <a:t>2</a:t>
            </a:r>
            <a:endParaRPr lang="zh-CN" altLang="en-US" sz="19900" dirty="0">
              <a:solidFill>
                <a:schemeClr val="bg1"/>
              </a:solidFill>
              <a:latin typeface="等线" panose="02010600030101010101" charset="-122"/>
              <a:ea typeface="等线" panose="02010600030101010101" charset="-122"/>
            </a:endParaRPr>
          </a:p>
        </p:txBody>
      </p:sp>
      <p:sp>
        <p:nvSpPr>
          <p:cNvPr id="25" name="文本框 24"/>
          <p:cNvSpPr txBox="1"/>
          <p:nvPr/>
        </p:nvSpPr>
        <p:spPr>
          <a:xfrm>
            <a:off x="4787900" y="4776788"/>
            <a:ext cx="2620963" cy="830262"/>
          </a:xfrm>
          <a:prstGeom prst="rect">
            <a:avLst/>
          </a:prstGeom>
          <a:noFill/>
          <a:ln w="9525">
            <a:noFill/>
          </a:ln>
        </p:spPr>
        <p:txBody>
          <a:bodyPr wrap="none" anchor="t">
            <a:spAutoFit/>
          </a:bodyPr>
          <a:p>
            <a:r>
              <a:rPr lang="zh-CN" altLang="zh-CN" sz="4800" dirty="0">
                <a:solidFill>
                  <a:schemeClr val="bg1"/>
                </a:solidFill>
                <a:latin typeface="等线" panose="02010600030101010101" charset="-122"/>
                <a:ea typeface="等线" panose="02010600030101010101" charset="-122"/>
                <a:sym typeface="等线" panose="02010600030101010101" charset="-122"/>
              </a:rPr>
              <a:t>关键难点</a:t>
            </a:r>
            <a:endParaRPr lang="zh-CN" altLang="en-US" sz="4800" dirty="0">
              <a:solidFill>
                <a:schemeClr val="bg1"/>
              </a:solidFill>
              <a:latin typeface="等线 Light" panose="02010600030101010101" charset="-122"/>
              <a:ea typeface="等线 Light" panose="02010600030101010101"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9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9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bldLvl="0" animBg="1"/>
      <p:bldP spid="15" grpId="0" bldLvl="0" animBg="1"/>
      <p:bldP spid="19" grpId="0" bldLvl="0" animBg="1"/>
      <p:bldP spid="23" grpId="0" bldLvl="0" animBg="1"/>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759778" y="1280478"/>
            <a:ext cx="10201275" cy="952500"/>
          </a:xfrm>
          <a:prstGeom prst="rect">
            <a:avLst/>
          </a:prstGeom>
          <a:noFill/>
          <a:ln w="9525">
            <a:noFill/>
          </a:ln>
        </p:spPr>
        <p:txBody>
          <a:bodyPr wrap="square" anchor="t">
            <a:spAutoFit/>
          </a:bodyPr>
          <a:p>
            <a:r>
              <a:rPr lang="en-US" altLang="zh-CN" sz="2800" dirty="0">
                <a:solidFill>
                  <a:schemeClr val="bg1"/>
                </a:solidFill>
                <a:latin typeface="等线 Light" panose="02010600030101010101" charset="-122"/>
                <a:ea typeface="等线 Light" panose="02010600030101010101" charset="-122"/>
              </a:rPr>
              <a:t>1.</a:t>
            </a:r>
            <a:r>
              <a:rPr lang="zh-CN" altLang="en-US" sz="2800" dirty="0">
                <a:solidFill>
                  <a:schemeClr val="bg1"/>
                </a:solidFill>
                <a:latin typeface="等线 Light" panose="02010600030101010101" charset="-122"/>
                <a:ea typeface="等线 Light" panose="02010600030101010101" charset="-122"/>
              </a:rPr>
              <a:t>涉及平台较多，包括安卓端、前端网页、后端、数据库，时间很紧迫</a:t>
            </a:r>
            <a:endParaRPr lang="zh-CN" altLang="en-US" sz="2800" dirty="0">
              <a:solidFill>
                <a:schemeClr val="bg1"/>
              </a:solidFill>
              <a:latin typeface="等线 Light" panose="02010600030101010101" charset="-122"/>
              <a:ea typeface="等线 Light" panose="02010600030101010101" charset="-122"/>
            </a:endParaRPr>
          </a:p>
        </p:txBody>
      </p:sp>
      <p:sp>
        <p:nvSpPr>
          <p:cNvPr id="5" name="矩形 4"/>
          <p:cNvSpPr/>
          <p:nvPr/>
        </p:nvSpPr>
        <p:spPr>
          <a:xfrm>
            <a:off x="762635" y="3648393"/>
            <a:ext cx="10199688" cy="953135"/>
          </a:xfrm>
          <a:prstGeom prst="rect">
            <a:avLst/>
          </a:prstGeom>
          <a:noFill/>
          <a:ln w="9525">
            <a:noFill/>
          </a:ln>
        </p:spPr>
        <p:txBody>
          <a:bodyPr wrap="square" anchor="t">
            <a:spAutoFit/>
          </a:bodyPr>
          <a:p>
            <a:r>
              <a:rPr lang="en-US" altLang="zh-CN" sz="2800" dirty="0">
                <a:solidFill>
                  <a:schemeClr val="bg1"/>
                </a:solidFill>
                <a:latin typeface="等线 Light" panose="02010600030101010101" charset="-122"/>
                <a:ea typeface="等线 Light" panose="02010600030101010101" charset="-122"/>
              </a:rPr>
              <a:t>3.json</a:t>
            </a:r>
            <a:r>
              <a:rPr lang="zh-CN" altLang="en-US" sz="2800" dirty="0">
                <a:solidFill>
                  <a:schemeClr val="bg1"/>
                </a:solidFill>
                <a:latin typeface="等线 Light" panose="02010600030101010101" charset="-122"/>
                <a:ea typeface="等线 Light" panose="02010600030101010101" charset="-122"/>
              </a:rPr>
              <a:t>的传输，图片的编码等，在后台是实现了图片的传输存储（</a:t>
            </a:r>
            <a:r>
              <a:rPr lang="en-US" altLang="zh-CN" sz="2800" dirty="0">
                <a:solidFill>
                  <a:schemeClr val="bg1"/>
                </a:solidFill>
                <a:latin typeface="等线 Light" panose="02010600030101010101" charset="-122"/>
                <a:ea typeface="等线 Light" panose="02010600030101010101" charset="-122"/>
              </a:rPr>
              <a:t>base64</a:t>
            </a:r>
            <a:r>
              <a:rPr lang="zh-CN" altLang="en-US" sz="2800" dirty="0">
                <a:solidFill>
                  <a:schemeClr val="bg1"/>
                </a:solidFill>
                <a:latin typeface="等线 Light" panose="02010600030101010101" charset="-122"/>
                <a:ea typeface="等线 Light" panose="02010600030101010101" charset="-122"/>
              </a:rPr>
              <a:t>），但是在网页端暂时还未实现展示。</a:t>
            </a:r>
            <a:endParaRPr lang="en-US" altLang="zh-CN" sz="2800" dirty="0">
              <a:solidFill>
                <a:schemeClr val="bg1"/>
              </a:solidFill>
              <a:latin typeface="等线 Light" panose="02010600030101010101" charset="-122"/>
              <a:ea typeface="等线 Light" panose="02010600030101010101" charset="-122"/>
            </a:endParaRPr>
          </a:p>
        </p:txBody>
      </p:sp>
      <p:sp>
        <p:nvSpPr>
          <p:cNvPr id="7" name="矩形 6"/>
          <p:cNvSpPr/>
          <p:nvPr/>
        </p:nvSpPr>
        <p:spPr>
          <a:xfrm>
            <a:off x="760095" y="2431098"/>
            <a:ext cx="10199688" cy="952500"/>
          </a:xfrm>
          <a:prstGeom prst="rect">
            <a:avLst/>
          </a:prstGeom>
          <a:noFill/>
          <a:ln w="9525">
            <a:noFill/>
          </a:ln>
        </p:spPr>
        <p:txBody>
          <a:bodyPr wrap="square" anchor="t">
            <a:spAutoFit/>
          </a:bodyPr>
          <a:p>
            <a:r>
              <a:rPr lang="en-US" altLang="zh-CN" sz="2800" dirty="0">
                <a:solidFill>
                  <a:schemeClr val="bg1"/>
                </a:solidFill>
                <a:latin typeface="等线 Light" panose="02010600030101010101" charset="-122"/>
                <a:ea typeface="等线 Light" panose="02010600030101010101" charset="-122"/>
              </a:rPr>
              <a:t>2.</a:t>
            </a:r>
            <a:r>
              <a:rPr lang="zh-CN" altLang="en-US" sz="2800" dirty="0">
                <a:solidFill>
                  <a:schemeClr val="bg1"/>
                </a:solidFill>
                <a:latin typeface="等线 Light" panose="02010600030101010101" charset="-122"/>
                <a:ea typeface="等线 Light" panose="02010600030101010101" charset="-122"/>
              </a:rPr>
              <a:t>服务端接受网页端以及安卓端的数据并存入数据库以及与每个安卓端建立长连接，并将它们以不同的场景区分</a:t>
            </a:r>
            <a:endParaRPr lang="zh-CN" altLang="en-US" sz="2800" dirty="0">
              <a:solidFill>
                <a:schemeClr val="bg1"/>
              </a:solidFill>
              <a:latin typeface="等线 Light" panose="02010600030101010101" charset="-122"/>
              <a:ea typeface="等线 Light" panose="02010600030101010101" charset="-122"/>
            </a:endParaRPr>
          </a:p>
        </p:txBody>
      </p:sp>
      <p:sp>
        <p:nvSpPr>
          <p:cNvPr id="8" name="矩形 7"/>
          <p:cNvSpPr/>
          <p:nvPr/>
        </p:nvSpPr>
        <p:spPr>
          <a:xfrm>
            <a:off x="760095" y="4778375"/>
            <a:ext cx="10199688" cy="953135"/>
          </a:xfrm>
          <a:prstGeom prst="rect">
            <a:avLst/>
          </a:prstGeom>
          <a:noFill/>
          <a:ln w="9525">
            <a:noFill/>
          </a:ln>
        </p:spPr>
        <p:txBody>
          <a:bodyPr wrap="square" anchor="t">
            <a:spAutoFit/>
          </a:bodyPr>
          <a:p>
            <a:r>
              <a:rPr lang="en-US" altLang="zh-CN" sz="2800" dirty="0">
                <a:solidFill>
                  <a:schemeClr val="bg1"/>
                </a:solidFill>
                <a:latin typeface="等线 Light" panose="02010600030101010101" charset="-122"/>
                <a:ea typeface="等线 Light" panose="02010600030101010101" charset="-122"/>
              </a:rPr>
              <a:t>4.</a:t>
            </a:r>
            <a:r>
              <a:rPr lang="zh-CN" altLang="zh-CN" sz="2800" dirty="0">
                <a:solidFill>
                  <a:schemeClr val="bg1"/>
                </a:solidFill>
                <a:latin typeface="等线 Light" panose="02010600030101010101" charset="-122"/>
                <a:ea typeface="等线 Light" panose="02010600030101010101" charset="-122"/>
              </a:rPr>
              <a:t>数据库如何建立的问题，要考虑数据查询的效率以及数据冗余的问题，传输的。</a:t>
            </a:r>
            <a:endParaRPr lang="zh-CN" altLang="zh-CN" sz="2800" dirty="0">
              <a:solidFill>
                <a:schemeClr val="bg1"/>
              </a:solidFill>
              <a:latin typeface="等线 Light" panose="02010600030101010101" charset="-122"/>
              <a:ea typeface="等线 Light" panose="02010600030101010101" charset="-122"/>
            </a:endParaRPr>
          </a:p>
        </p:txBody>
      </p:sp>
      <p:sp>
        <p:nvSpPr>
          <p:cNvPr id="2"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总体难点</a:t>
            </a:r>
            <a:endParaRPr lang="zh-CN" altLang="en-US" sz="2400" strike="noStrike" noProof="1"/>
          </a:p>
        </p:txBody>
      </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30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100" fill="hold"/>
                                        <p:tgtEl>
                                          <p:spTgt spid="10"/>
                                        </p:tgtEl>
                                        <p:attrNameLst>
                                          <p:attrName>ppt_y</p:attrName>
                                        </p:attrNameLst>
                                      </p:cBhvr>
                                      <p:tavLst>
                                        <p:tav tm="0">
                                          <p:val>
                                            <p:strVal val="#ppt_y"/>
                                          </p:val>
                                        </p:tav>
                                        <p:tav tm="100000">
                                          <p:val>
                                            <p:strVal val="#ppt_y"/>
                                          </p:val>
                                        </p:tav>
                                      </p:tavLst>
                                    </p:anim>
                                    <p:anim calcmode="lin" valueType="num">
                                      <p:cBhvr>
                                        <p:cTn id="9" dur="1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1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 tmFilter="0,0; .5, 1; 1, 1"/>
                                        <p:tgtEl>
                                          <p:spTgt spid="10"/>
                                        </p:tgtEl>
                                      </p:cBhvr>
                                    </p:animEffect>
                                  </p:childTnLst>
                                </p:cTn>
                              </p:par>
                              <p:par>
                                <p:cTn id="12" presetID="41" presetClass="entr" presetSubtype="0" fill="hold" grpId="0" nodeType="withEffect">
                                  <p:stCondLst>
                                    <p:cond delay="1300"/>
                                  </p:stCondLst>
                                  <p:iterate type="lt">
                                    <p:tmPct val="10000"/>
                                  </p:iterate>
                                  <p:childTnLst>
                                    <p:set>
                                      <p:cBhvr>
                                        <p:cTn id="13" dur="1" fill="hold">
                                          <p:stCondLst>
                                            <p:cond delay="0"/>
                                          </p:stCondLst>
                                        </p:cTn>
                                        <p:tgtEl>
                                          <p:spTgt spid="5"/>
                                        </p:tgtEl>
                                        <p:attrNameLst>
                                          <p:attrName>style.visibility</p:attrName>
                                        </p:attrNameLst>
                                      </p:cBhvr>
                                      <p:to>
                                        <p:strVal val="visible"/>
                                      </p:to>
                                    </p:set>
                                    <p:anim calcmode="lin" valueType="num">
                                      <p:cBhvr>
                                        <p:cTn id="14" dur="1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5" dur="100" fill="hold"/>
                                        <p:tgtEl>
                                          <p:spTgt spid="5"/>
                                        </p:tgtEl>
                                        <p:attrNameLst>
                                          <p:attrName>ppt_y</p:attrName>
                                        </p:attrNameLst>
                                      </p:cBhvr>
                                      <p:tavLst>
                                        <p:tav tm="0">
                                          <p:val>
                                            <p:strVal val="#ppt_y"/>
                                          </p:val>
                                        </p:tav>
                                        <p:tav tm="100000">
                                          <p:val>
                                            <p:strVal val="#ppt_y"/>
                                          </p:val>
                                        </p:tav>
                                      </p:tavLst>
                                    </p:anim>
                                    <p:anim calcmode="lin" valueType="num">
                                      <p:cBhvr>
                                        <p:cTn id="16" dur="1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7" dur="1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100" tmFilter="0,0; .5, 1; 1, 1"/>
                                        <p:tgtEl>
                                          <p:spTgt spid="5"/>
                                        </p:tgtEl>
                                      </p:cBhvr>
                                    </p:animEffect>
                                  </p:childTnLst>
                                </p:cTn>
                              </p:par>
                              <p:par>
                                <p:cTn id="19" presetID="41" presetClass="entr" presetSubtype="0" fill="hold" grpId="0" nodeType="withEffect">
                                  <p:stCondLst>
                                    <p:cond delay="1300"/>
                                  </p:stCondLst>
                                  <p:iterate type="lt">
                                    <p:tmPct val="10000"/>
                                  </p:iterate>
                                  <p:childTnLst>
                                    <p:set>
                                      <p:cBhvr>
                                        <p:cTn id="20" dur="1" fill="hold">
                                          <p:stCondLst>
                                            <p:cond delay="0"/>
                                          </p:stCondLst>
                                        </p:cTn>
                                        <p:tgtEl>
                                          <p:spTgt spid="7"/>
                                        </p:tgtEl>
                                        <p:attrNameLst>
                                          <p:attrName>style.visibility</p:attrName>
                                        </p:attrNameLst>
                                      </p:cBhvr>
                                      <p:to>
                                        <p:strVal val="visible"/>
                                      </p:to>
                                    </p:set>
                                    <p:anim calcmode="lin" valueType="num">
                                      <p:cBhvr>
                                        <p:cTn id="21" dur="1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2" dur="100" fill="hold"/>
                                        <p:tgtEl>
                                          <p:spTgt spid="7"/>
                                        </p:tgtEl>
                                        <p:attrNameLst>
                                          <p:attrName>ppt_y</p:attrName>
                                        </p:attrNameLst>
                                      </p:cBhvr>
                                      <p:tavLst>
                                        <p:tav tm="0">
                                          <p:val>
                                            <p:strVal val="#ppt_y"/>
                                          </p:val>
                                        </p:tav>
                                        <p:tav tm="100000">
                                          <p:val>
                                            <p:strVal val="#ppt_y"/>
                                          </p:val>
                                        </p:tav>
                                      </p:tavLst>
                                    </p:anim>
                                    <p:anim calcmode="lin" valueType="num">
                                      <p:cBhvr>
                                        <p:cTn id="23" dur="1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4" dur="1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100" tmFilter="0,0; .5, 1; 1, 1"/>
                                        <p:tgtEl>
                                          <p:spTgt spid="7"/>
                                        </p:tgtEl>
                                      </p:cBhvr>
                                    </p:animEffect>
                                  </p:childTnLst>
                                </p:cTn>
                              </p:par>
                              <p:par>
                                <p:cTn id="26" presetID="41" presetClass="entr" presetSubtype="0" fill="hold" grpId="0" nodeType="withEffect">
                                  <p:stCondLst>
                                    <p:cond delay="130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p:cTn id="28" dur="1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9" dur="100" fill="hold"/>
                                        <p:tgtEl>
                                          <p:spTgt spid="8"/>
                                        </p:tgtEl>
                                        <p:attrNameLst>
                                          <p:attrName>ppt_y</p:attrName>
                                        </p:attrNameLst>
                                      </p:cBhvr>
                                      <p:tavLst>
                                        <p:tav tm="0">
                                          <p:val>
                                            <p:strVal val="#ppt_y"/>
                                          </p:val>
                                        </p:tav>
                                        <p:tav tm="100000">
                                          <p:val>
                                            <p:strVal val="#ppt_y"/>
                                          </p:val>
                                        </p:tav>
                                      </p:tavLst>
                                    </p:anim>
                                    <p:anim calcmode="lin" valueType="num">
                                      <p:cBhvr>
                                        <p:cTn id="30" dur="1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1" dur="1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2" dur="1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文本框 9"/>
          <p:cNvSpPr txBox="1"/>
          <p:nvPr/>
        </p:nvSpPr>
        <p:spPr>
          <a:xfrm>
            <a:off x="680085" y="1600835"/>
            <a:ext cx="10312400" cy="1198563"/>
          </a:xfrm>
          <a:prstGeom prst="rect">
            <a:avLst/>
          </a:prstGeom>
          <a:noFill/>
          <a:ln w="9525">
            <a:noFill/>
          </a:ln>
        </p:spPr>
        <p:txBody>
          <a:bodyPr wrap="squar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进入课堂时，将课堂地址等信息放入本地文件。学生手动离开课堂或老师结束课堂都会清空文件信息。如果app是非正常清空关闭则不会清空。每次打开app都会读取一次本地文件判断是否有加入过可是没有退出的课堂</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
        <p:nvSpPr>
          <p:cNvPr id="17411" name="文本框 11"/>
          <p:cNvSpPr txBox="1"/>
          <p:nvPr/>
        </p:nvSpPr>
        <p:spPr>
          <a:xfrm>
            <a:off x="680085" y="3051810"/>
            <a:ext cx="10648950" cy="1198563"/>
          </a:xfrm>
          <a:prstGeom prst="rect">
            <a:avLst/>
          </a:prstGeom>
          <a:noFill/>
          <a:ln w="9525">
            <a:noFill/>
          </a:ln>
        </p:spPr>
        <p:txBody>
          <a:bodyPr wrap="non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将webSocket放到service中(如果放到MainActivity中会因离开页面而关闭连接),</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每当收到信息，都会将此信息以广播的形式发送出去，在聊天界面创建广播接</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收器，接受到广播后，获取广播内容，并显示到界面中</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
        <p:nvSpPr>
          <p:cNvPr id="17412" name="文本框 12"/>
          <p:cNvSpPr txBox="1"/>
          <p:nvPr/>
        </p:nvSpPr>
        <p:spPr>
          <a:xfrm>
            <a:off x="735648" y="4559935"/>
            <a:ext cx="10648950" cy="1198563"/>
          </a:xfrm>
          <a:prstGeom prst="rect">
            <a:avLst/>
          </a:prstGeom>
          <a:noFill/>
          <a:ln w="9525">
            <a:noFill/>
          </a:ln>
        </p:spPr>
        <p:txBody>
          <a:bodyPr wrap="non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将webSocket放到service中(如果放到MainActivity中会因离开页面而关闭连接),</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每当收到信息，都会将此信息以广播的形式发送出去，在聊天界面创建广播接</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收器，接受到广播后，获取广播内容，并显示到界面中</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安卓端难点</a:t>
            </a:r>
            <a:endParaRPr lang="zh-CN" altLang="en-US" sz="2400" strike="noStrike" noProof="1"/>
          </a:p>
        </p:txBody>
      </p:sp>
    </p:spTree>
  </p:cSld>
  <p:clrMapOvr>
    <a:masterClrMapping/>
  </p:clrMapOvr>
  <p:transition spd="med" advTm="5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文本框 9"/>
          <p:cNvSpPr txBox="1"/>
          <p:nvPr/>
        </p:nvSpPr>
        <p:spPr>
          <a:xfrm>
            <a:off x="472758" y="1140143"/>
            <a:ext cx="11171237" cy="3046095"/>
          </a:xfrm>
          <a:prstGeom prst="rect">
            <a:avLst/>
          </a:prstGeom>
          <a:noFill/>
          <a:ln w="9525">
            <a:noFill/>
          </a:ln>
        </p:spPr>
        <p:txBody>
          <a:bodyPr wrap="squar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APP使用情况的信息获取与处理</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使用UsageStatsManager得到指定时间内(年，月，周，日)的APP使用情况，将进入课堂的时间设为开始时间，只显示进入课堂以后使用过的APP。获取方面：UsageStatsManager只提供APP的包名以及使用总时间，需要用PackageManager获取相应包名下的图标以及应用名称。再通过记录进入课堂前的所有应用使用总时间，以后每次获取应用都将得到的总时间减去进入课堂前的使用总时间。</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最后，当结束课堂时，利用JsonObject—JsonArray—JsonObject嵌套，将每个学生的所有应用情况发送到服务器。</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
        <p:nvSpPr>
          <p:cNvPr id="19459" name="文本框 1"/>
          <p:cNvSpPr txBox="1"/>
          <p:nvPr/>
        </p:nvSpPr>
        <p:spPr>
          <a:xfrm>
            <a:off x="472758" y="4347845"/>
            <a:ext cx="8582025" cy="1198563"/>
          </a:xfrm>
          <a:prstGeom prst="rect">
            <a:avLst/>
          </a:prstGeom>
          <a:noFill/>
          <a:ln w="9525">
            <a:noFill/>
          </a:ln>
        </p:spPr>
        <p:txBody>
          <a:bodyPr wrap="non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动态二维码</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将扫描二维码得到的时间戳与本地时间戳做对比，相隔5秒内，</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则允许进入课堂，否则需要重新扫描刷新的二维码</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sz="2400" strike="noStrike" noProof="1"/>
              <a:t>安卓端难点</a:t>
            </a:r>
            <a:endParaRPr lang="zh-CN" sz="2400" strike="noStrike" noProof="1"/>
          </a:p>
        </p:txBody>
      </p:sp>
      <p:sp>
        <p:nvSpPr>
          <p:cNvPr id="2" name="文本框 1"/>
          <p:cNvSpPr txBox="1"/>
          <p:nvPr/>
        </p:nvSpPr>
        <p:spPr>
          <a:xfrm>
            <a:off x="514985" y="5849620"/>
            <a:ext cx="2011680" cy="460375"/>
          </a:xfrm>
          <a:prstGeom prst="rect">
            <a:avLst/>
          </a:prstGeom>
          <a:noFill/>
          <a:ln w="9525">
            <a:noFill/>
          </a:ln>
        </p:spPr>
        <p:txBody>
          <a:bodyPr wrap="none" anchor="t">
            <a:spAutoFit/>
          </a:bodyPr>
          <a:p>
            <a:pPr algn="just"/>
            <a:r>
              <a:rPr lang="zh-CN" sz="2400" dirty="0">
                <a:solidFill>
                  <a:schemeClr val="bg1"/>
                </a:solidFill>
                <a:latin typeface="等线 Light" panose="02010600030101010101" charset="-122"/>
                <a:ea typeface="等线 Light" panose="02010600030101010101" charset="-122"/>
                <a:sym typeface="等线" panose="02010600030101010101" charset="-122"/>
              </a:rPr>
              <a:t>页面跳转动画</a:t>
            </a:r>
            <a:endParaRPr lang="zh-CN" sz="2400" dirty="0">
              <a:solidFill>
                <a:schemeClr val="bg1"/>
              </a:solidFill>
              <a:latin typeface="等线 Light" panose="02010600030101010101" charset="-122"/>
              <a:ea typeface="等线 Light" panose="02010600030101010101" charset="-122"/>
              <a:sym typeface="等线" panose="02010600030101010101" charset="-122"/>
            </a:endParaRPr>
          </a:p>
        </p:txBody>
      </p:sp>
    </p:spTree>
  </p:cSld>
  <p:clrMapOvr>
    <a:masterClrMapping/>
  </p:clrMapOvr>
  <p:transition spd="med" advTm="5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5" name="图片 3"/>
          <p:cNvPicPr>
            <a:picLocks noChangeAspect="1"/>
          </p:cNvPicPr>
          <p:nvPr/>
        </p:nvPicPr>
        <p:blipFill>
          <a:blip r:embed="rId1"/>
          <a:stretch>
            <a:fillRect/>
          </a:stretch>
        </p:blipFill>
        <p:spPr>
          <a:xfrm>
            <a:off x="1219200" y="0"/>
            <a:ext cx="10972800" cy="6858000"/>
          </a:xfrm>
          <a:prstGeom prst="rect">
            <a:avLst/>
          </a:prstGeom>
          <a:noFill/>
          <a:ln w="9525">
            <a:noFill/>
          </a:ln>
        </p:spPr>
      </p:pic>
      <p:pic>
        <p:nvPicPr>
          <p:cNvPr id="21506" name="图片 1"/>
          <p:cNvPicPr>
            <a:picLocks noChangeAspect="1"/>
          </p:cNvPicPr>
          <p:nvPr/>
        </p:nvPicPr>
        <p:blipFill>
          <a:blip r:embed="rId1"/>
          <a:srcRect r="44444"/>
          <a:stretch>
            <a:fillRect/>
          </a:stretch>
        </p:blipFill>
        <p:spPr>
          <a:xfrm>
            <a:off x="0" y="0"/>
            <a:ext cx="6096000" cy="6858000"/>
          </a:xfrm>
          <a:prstGeom prst="rect">
            <a:avLst/>
          </a:prstGeom>
          <a:noFill/>
          <a:ln w="9525">
            <a:noFill/>
          </a:ln>
        </p:spPr>
      </p:pic>
      <p:sp>
        <p:nvSpPr>
          <p:cNvPr id="3" name="矩形 2"/>
          <p:cNvSpPr/>
          <p:nvPr/>
        </p:nvSpPr>
        <p:spPr>
          <a:xfrm>
            <a:off x="3375025" y="396875"/>
            <a:ext cx="5248275" cy="43799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rot="1712728">
            <a:off x="4407201" y="1222729"/>
            <a:ext cx="945198" cy="945198"/>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6396038" y="1530350"/>
            <a:ext cx="855663" cy="8556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5812297" y="1410967"/>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4954691" y="566342"/>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rot="1712728">
            <a:off x="4954601" y="1248816"/>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6514677" y="924348"/>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330825" y="2106613"/>
            <a:ext cx="1514475" cy="3154362"/>
          </a:xfrm>
          <a:prstGeom prst="rect">
            <a:avLst/>
          </a:prstGeom>
          <a:noFill/>
          <a:ln w="9525">
            <a:noFill/>
          </a:ln>
        </p:spPr>
        <p:txBody>
          <a:bodyPr wrap="none" anchor="t">
            <a:spAutoFit/>
          </a:bodyPr>
          <a:p>
            <a:r>
              <a:rPr lang="en-US" altLang="zh-CN" sz="19900" dirty="0">
                <a:solidFill>
                  <a:schemeClr val="bg1"/>
                </a:solidFill>
                <a:latin typeface="等线" panose="02010600030101010101" charset="-122"/>
                <a:ea typeface="等线" panose="02010600030101010101" charset="-122"/>
              </a:rPr>
              <a:t>3</a:t>
            </a:r>
            <a:endParaRPr lang="zh-CN" altLang="en-US" sz="19900" dirty="0">
              <a:solidFill>
                <a:schemeClr val="bg1"/>
              </a:solidFill>
              <a:latin typeface="等线" panose="02010600030101010101" charset="-122"/>
              <a:ea typeface="等线" panose="02010600030101010101" charset="-122"/>
            </a:endParaRPr>
          </a:p>
        </p:txBody>
      </p:sp>
      <p:sp>
        <p:nvSpPr>
          <p:cNvPr id="25" name="文本框 24"/>
          <p:cNvSpPr txBox="1"/>
          <p:nvPr/>
        </p:nvSpPr>
        <p:spPr>
          <a:xfrm>
            <a:off x="4787900" y="4776788"/>
            <a:ext cx="2620963" cy="830262"/>
          </a:xfrm>
          <a:prstGeom prst="rect">
            <a:avLst/>
          </a:prstGeom>
          <a:noFill/>
          <a:ln w="9525">
            <a:noFill/>
          </a:ln>
        </p:spPr>
        <p:txBody>
          <a:bodyPr wrap="none" anchor="t">
            <a:spAutoFit/>
          </a:bodyPr>
          <a:p>
            <a:r>
              <a:rPr lang="zh-CN" altLang="zh-CN" sz="4800" dirty="0">
                <a:solidFill>
                  <a:schemeClr val="bg1"/>
                </a:solidFill>
                <a:latin typeface="等线" panose="02010600030101010101" charset="-122"/>
                <a:ea typeface="等线" panose="02010600030101010101" charset="-122"/>
                <a:sym typeface="等线" panose="02010600030101010101" charset="-122"/>
              </a:rPr>
              <a:t>测试工作</a:t>
            </a:r>
            <a:endParaRPr lang="zh-CN" altLang="en-US" sz="4800" dirty="0">
              <a:solidFill>
                <a:schemeClr val="bg1"/>
              </a:solidFill>
              <a:latin typeface="等线 Light" panose="02010600030101010101" charset="-122"/>
              <a:ea typeface="等线 Light" panose="02010600030101010101"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9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9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bldLvl="0" animBg="1"/>
      <p:bldP spid="15" grpId="0" bldLvl="0" animBg="1"/>
      <p:bldP spid="19" grpId="0" bldLvl="0" animBg="1"/>
      <p:bldP spid="23" grpId="0" bldLvl="0" animBg="1"/>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组合 15"/>
          <p:cNvGrpSpPr/>
          <p:nvPr/>
        </p:nvGrpSpPr>
        <p:grpSpPr>
          <a:xfrm>
            <a:off x="762000" y="2630488"/>
            <a:ext cx="655638" cy="655637"/>
            <a:chOff x="8013580" y="1590854"/>
            <a:chExt cx="861175" cy="861175"/>
          </a:xfrm>
        </p:grpSpPr>
        <p:sp>
          <p:nvSpPr>
            <p:cNvPr id="8" name="椭圆 7"/>
            <p:cNvSpPr/>
            <p:nvPr/>
          </p:nvSpPr>
          <p:spPr>
            <a:xfrm>
              <a:off x="8013580" y="1590854"/>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22531" name="组合 11"/>
            <p:cNvGrpSpPr/>
            <p:nvPr/>
          </p:nvGrpSpPr>
          <p:grpSpPr>
            <a:xfrm>
              <a:off x="8203661" y="1848403"/>
              <a:ext cx="481013" cy="346076"/>
              <a:chOff x="10179050" y="361950"/>
              <a:chExt cx="481013" cy="346076"/>
            </a:xfrm>
          </p:grpSpPr>
          <p:sp>
            <p:nvSpPr>
              <p:cNvPr id="22532" name="Freeform 155"/>
              <p:cNvSpPr/>
              <p:nvPr/>
            </p:nvSpPr>
            <p:spPr>
              <a:xfrm>
                <a:off x="10355263" y="617538"/>
                <a:ext cx="127000" cy="90488"/>
              </a:xfrm>
              <a:custGeom>
                <a:avLst/>
                <a:gdLst/>
                <a:ahLst/>
                <a:cxnLst>
                  <a:cxn ang="0">
                    <a:pos x="0" y="22622"/>
                  </a:cxn>
                  <a:cxn ang="0">
                    <a:pos x="63500" y="90488"/>
                  </a:cxn>
                  <a:cxn ang="0">
                    <a:pos x="127000" y="22622"/>
                  </a:cxn>
                  <a:cxn ang="0">
                    <a:pos x="63500" y="0"/>
                  </a:cxn>
                  <a:cxn ang="0">
                    <a:pos x="0" y="22622"/>
                  </a:cxn>
                </a:cxnLst>
                <a:pathLst>
                  <a:path w="34" h="24">
                    <a:moveTo>
                      <a:pt x="0" y="6"/>
                    </a:moveTo>
                    <a:cubicBezTo>
                      <a:pt x="17" y="24"/>
                      <a:pt x="17" y="24"/>
                      <a:pt x="17" y="24"/>
                    </a:cubicBezTo>
                    <a:cubicBezTo>
                      <a:pt x="34" y="6"/>
                      <a:pt x="34" y="6"/>
                      <a:pt x="34" y="6"/>
                    </a:cubicBezTo>
                    <a:cubicBezTo>
                      <a:pt x="30" y="2"/>
                      <a:pt x="24" y="0"/>
                      <a:pt x="17" y="0"/>
                    </a:cubicBezTo>
                    <a:cubicBezTo>
                      <a:pt x="10" y="0"/>
                      <a:pt x="4" y="2"/>
                      <a:pt x="0" y="6"/>
                    </a:cubicBezTo>
                    <a:close/>
                  </a:path>
                </a:pathLst>
              </a:custGeom>
              <a:solidFill>
                <a:schemeClr val="bg1"/>
              </a:solidFill>
              <a:ln w="9525">
                <a:noFill/>
              </a:ln>
            </p:spPr>
            <p:txBody>
              <a:bodyPr/>
              <a:p>
                <a:endParaRPr lang="zh-CN" altLang="en-US"/>
              </a:p>
            </p:txBody>
          </p:sp>
          <p:sp>
            <p:nvSpPr>
              <p:cNvPr id="22533" name="Freeform 156"/>
              <p:cNvSpPr/>
              <p:nvPr/>
            </p:nvSpPr>
            <p:spPr>
              <a:xfrm>
                <a:off x="10269538" y="490538"/>
                <a:ext cx="300038" cy="112713"/>
              </a:xfrm>
              <a:custGeom>
                <a:avLst/>
                <a:gdLst/>
                <a:ahLst/>
                <a:cxnLst>
                  <a:cxn ang="0">
                    <a:pos x="0" y="60113"/>
                  </a:cxn>
                  <a:cxn ang="0">
                    <a:pos x="48756" y="112713"/>
                  </a:cxn>
                  <a:cxn ang="0">
                    <a:pos x="150019" y="75142"/>
                  </a:cxn>
                  <a:cxn ang="0">
                    <a:pos x="251281" y="112713"/>
                  </a:cxn>
                  <a:cxn ang="0">
                    <a:pos x="300038" y="60113"/>
                  </a:cxn>
                  <a:cxn ang="0">
                    <a:pos x="150019" y="0"/>
                  </a:cxn>
                  <a:cxn ang="0">
                    <a:pos x="0" y="60113"/>
                  </a:cxn>
                </a:cxnLst>
                <a:pathLst>
                  <a:path w="80" h="30">
                    <a:moveTo>
                      <a:pt x="0" y="16"/>
                    </a:moveTo>
                    <a:cubicBezTo>
                      <a:pt x="13" y="30"/>
                      <a:pt x="13" y="30"/>
                      <a:pt x="13" y="30"/>
                    </a:cubicBezTo>
                    <a:cubicBezTo>
                      <a:pt x="20" y="23"/>
                      <a:pt x="30" y="20"/>
                      <a:pt x="40" y="20"/>
                    </a:cubicBezTo>
                    <a:cubicBezTo>
                      <a:pt x="50" y="20"/>
                      <a:pt x="60" y="23"/>
                      <a:pt x="67" y="30"/>
                    </a:cubicBezTo>
                    <a:cubicBezTo>
                      <a:pt x="80" y="16"/>
                      <a:pt x="80" y="16"/>
                      <a:pt x="80" y="16"/>
                    </a:cubicBezTo>
                    <a:cubicBezTo>
                      <a:pt x="70" y="6"/>
                      <a:pt x="56" y="0"/>
                      <a:pt x="40" y="0"/>
                    </a:cubicBezTo>
                    <a:cubicBezTo>
                      <a:pt x="24" y="0"/>
                      <a:pt x="10" y="6"/>
                      <a:pt x="0" y="16"/>
                    </a:cubicBezTo>
                    <a:close/>
                  </a:path>
                </a:pathLst>
              </a:custGeom>
              <a:solidFill>
                <a:schemeClr val="bg1"/>
              </a:solidFill>
              <a:ln w="9525">
                <a:noFill/>
              </a:ln>
            </p:spPr>
            <p:txBody>
              <a:bodyPr/>
              <a:p>
                <a:endParaRPr lang="zh-CN" altLang="en-US"/>
              </a:p>
            </p:txBody>
          </p:sp>
          <p:sp>
            <p:nvSpPr>
              <p:cNvPr id="22534" name="Freeform 157"/>
              <p:cNvSpPr/>
              <p:nvPr/>
            </p:nvSpPr>
            <p:spPr>
              <a:xfrm>
                <a:off x="10179050" y="361950"/>
                <a:ext cx="481013" cy="150813"/>
              </a:xfrm>
              <a:custGeom>
                <a:avLst/>
                <a:gdLst/>
                <a:ahLst/>
                <a:cxnLst>
                  <a:cxn ang="0">
                    <a:pos x="240506" y="0"/>
                  </a:cxn>
                  <a:cxn ang="0">
                    <a:pos x="0" y="94258"/>
                  </a:cxn>
                  <a:cxn ang="0">
                    <a:pos x="52610" y="150813"/>
                  </a:cxn>
                  <a:cxn ang="0">
                    <a:pos x="131526" y="94258"/>
                  </a:cxn>
                  <a:cxn ang="0">
                    <a:pos x="240506" y="71636"/>
                  </a:cxn>
                  <a:cxn ang="0">
                    <a:pos x="349486" y="94258"/>
                  </a:cxn>
                  <a:cxn ang="0">
                    <a:pos x="428402" y="150813"/>
                  </a:cxn>
                  <a:cxn ang="0">
                    <a:pos x="481013" y="94258"/>
                  </a:cxn>
                  <a:cxn ang="0">
                    <a:pos x="240506" y="0"/>
                  </a:cxn>
                </a:cxnLst>
                <a:pathLst>
                  <a:path w="128" h="40">
                    <a:moveTo>
                      <a:pt x="64" y="0"/>
                    </a:moveTo>
                    <a:cubicBezTo>
                      <a:pt x="39" y="0"/>
                      <a:pt x="17" y="10"/>
                      <a:pt x="0" y="25"/>
                    </a:cubicBezTo>
                    <a:cubicBezTo>
                      <a:pt x="14" y="40"/>
                      <a:pt x="14" y="40"/>
                      <a:pt x="14" y="40"/>
                    </a:cubicBezTo>
                    <a:cubicBezTo>
                      <a:pt x="20" y="33"/>
                      <a:pt x="27" y="29"/>
                      <a:pt x="35" y="25"/>
                    </a:cubicBezTo>
                    <a:cubicBezTo>
                      <a:pt x="44" y="21"/>
                      <a:pt x="54" y="19"/>
                      <a:pt x="64" y="19"/>
                    </a:cubicBezTo>
                    <a:cubicBezTo>
                      <a:pt x="74" y="19"/>
                      <a:pt x="83" y="21"/>
                      <a:pt x="93" y="25"/>
                    </a:cubicBezTo>
                    <a:cubicBezTo>
                      <a:pt x="101" y="29"/>
                      <a:pt x="108" y="33"/>
                      <a:pt x="114" y="40"/>
                    </a:cubicBezTo>
                    <a:cubicBezTo>
                      <a:pt x="128" y="25"/>
                      <a:pt x="128" y="25"/>
                      <a:pt x="128" y="25"/>
                    </a:cubicBezTo>
                    <a:cubicBezTo>
                      <a:pt x="111" y="10"/>
                      <a:pt x="89" y="0"/>
                      <a:pt x="64" y="0"/>
                    </a:cubicBezTo>
                    <a:close/>
                  </a:path>
                </a:pathLst>
              </a:custGeom>
              <a:solidFill>
                <a:schemeClr val="bg1"/>
              </a:solidFill>
              <a:ln w="9525">
                <a:noFill/>
              </a:ln>
            </p:spPr>
            <p:txBody>
              <a:bodyPr/>
              <a:p>
                <a:endParaRPr lang="zh-CN" altLang="en-US"/>
              </a:p>
            </p:txBody>
          </p:sp>
        </p:grpSp>
      </p:grpSp>
      <p:grpSp>
        <p:nvGrpSpPr>
          <p:cNvPr id="28" name="组合 27"/>
          <p:cNvGrpSpPr/>
          <p:nvPr/>
        </p:nvGrpSpPr>
        <p:grpSpPr>
          <a:xfrm>
            <a:off x="1136650" y="4043363"/>
            <a:ext cx="655638" cy="655637"/>
            <a:chOff x="6622361" y="4006206"/>
            <a:chExt cx="861175" cy="861175"/>
          </a:xfrm>
        </p:grpSpPr>
        <p:sp>
          <p:nvSpPr>
            <p:cNvPr id="18" name="椭圆 17"/>
            <p:cNvSpPr/>
            <p:nvPr/>
          </p:nvSpPr>
          <p:spPr>
            <a:xfrm>
              <a:off x="6622361" y="4006206"/>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22537" name="组合 22"/>
            <p:cNvGrpSpPr/>
            <p:nvPr/>
          </p:nvGrpSpPr>
          <p:grpSpPr>
            <a:xfrm>
              <a:off x="6813236" y="4252643"/>
              <a:ext cx="479425" cy="368300"/>
              <a:chOff x="7296150" y="4198938"/>
              <a:chExt cx="479425" cy="368300"/>
            </a:xfrm>
          </p:grpSpPr>
          <p:sp>
            <p:nvSpPr>
              <p:cNvPr id="22538" name="Rectangle 58"/>
              <p:cNvSpPr/>
              <p:nvPr/>
            </p:nvSpPr>
            <p:spPr>
              <a:xfrm>
                <a:off x="7296150" y="4529138"/>
                <a:ext cx="479425" cy="38100"/>
              </a:xfrm>
              <a:prstGeom prst="rect">
                <a:avLst/>
              </a:prstGeom>
              <a:solidFill>
                <a:schemeClr val="bg1"/>
              </a:solidFill>
              <a:ln w="9525">
                <a:noFill/>
              </a:ln>
            </p:spPr>
            <p:txBody>
              <a:bodyPr wrap="square" lIns="91440" tIns="45720" rIns="91440" bIns="45720" anchor="t"/>
              <a:p>
                <a:endParaRPr lang="zh-CN" altLang="en-US">
                  <a:latin typeface="等线" panose="02010600030101010101" charset="-122"/>
                  <a:ea typeface="等线" panose="02010600030101010101" charset="-122"/>
                </a:endParaRPr>
              </a:p>
            </p:txBody>
          </p:sp>
          <p:sp>
            <p:nvSpPr>
              <p:cNvPr id="22539" name="Rectangle 59"/>
              <p:cNvSpPr/>
              <p:nvPr/>
            </p:nvSpPr>
            <p:spPr>
              <a:xfrm>
                <a:off x="7478713" y="4198938"/>
                <a:ext cx="112713" cy="293688"/>
              </a:xfrm>
              <a:prstGeom prst="rect">
                <a:avLst/>
              </a:prstGeom>
              <a:solidFill>
                <a:schemeClr val="bg1"/>
              </a:solidFill>
              <a:ln w="9525">
                <a:noFill/>
              </a:ln>
            </p:spPr>
            <p:txBody>
              <a:bodyPr wrap="square" lIns="91440" tIns="45720" rIns="91440" bIns="45720" anchor="t"/>
              <a:p>
                <a:endParaRPr lang="zh-CN" altLang="en-US">
                  <a:latin typeface="等线" panose="02010600030101010101" charset="-122"/>
                  <a:ea typeface="等线" panose="02010600030101010101" charset="-122"/>
                </a:endParaRPr>
              </a:p>
            </p:txBody>
          </p:sp>
          <p:sp>
            <p:nvSpPr>
              <p:cNvPr id="22540" name="Rectangle 60"/>
              <p:cNvSpPr/>
              <p:nvPr/>
            </p:nvSpPr>
            <p:spPr>
              <a:xfrm>
                <a:off x="7340600" y="4308475"/>
                <a:ext cx="112713" cy="184150"/>
              </a:xfrm>
              <a:prstGeom prst="rect">
                <a:avLst/>
              </a:prstGeom>
              <a:solidFill>
                <a:schemeClr val="bg1"/>
              </a:solidFill>
              <a:ln w="9525">
                <a:noFill/>
              </a:ln>
            </p:spPr>
            <p:txBody>
              <a:bodyPr wrap="square" lIns="91440" tIns="45720" rIns="91440" bIns="45720" anchor="t"/>
              <a:p>
                <a:endParaRPr lang="zh-CN" altLang="en-US">
                  <a:latin typeface="等线" panose="02010600030101010101" charset="-122"/>
                  <a:ea typeface="等线" panose="02010600030101010101" charset="-122"/>
                </a:endParaRPr>
              </a:p>
            </p:txBody>
          </p:sp>
          <p:sp>
            <p:nvSpPr>
              <p:cNvPr id="22541" name="Rectangle 61"/>
              <p:cNvSpPr/>
              <p:nvPr/>
            </p:nvSpPr>
            <p:spPr>
              <a:xfrm>
                <a:off x="7618413" y="4383088"/>
                <a:ext cx="112713" cy="109538"/>
              </a:xfrm>
              <a:prstGeom prst="rect">
                <a:avLst/>
              </a:prstGeom>
              <a:solidFill>
                <a:schemeClr val="bg1"/>
              </a:solidFill>
              <a:ln w="9525">
                <a:noFill/>
              </a:ln>
            </p:spPr>
            <p:txBody>
              <a:bodyPr wrap="square" lIns="91440" tIns="45720" rIns="91440" bIns="45720" anchor="t"/>
              <a:p>
                <a:endParaRPr lang="zh-CN" altLang="en-US">
                  <a:latin typeface="等线" panose="02010600030101010101" charset="-122"/>
                  <a:ea typeface="等线" panose="02010600030101010101" charset="-122"/>
                </a:endParaRPr>
              </a:p>
            </p:txBody>
          </p:sp>
        </p:grpSp>
      </p:grpSp>
      <p:grpSp>
        <p:nvGrpSpPr>
          <p:cNvPr id="37" name="组合 36"/>
          <p:cNvGrpSpPr/>
          <p:nvPr/>
        </p:nvGrpSpPr>
        <p:grpSpPr>
          <a:xfrm>
            <a:off x="1487488" y="5475288"/>
            <a:ext cx="655637" cy="655637"/>
            <a:chOff x="7042823" y="5312988"/>
            <a:chExt cx="861175" cy="861175"/>
          </a:xfrm>
        </p:grpSpPr>
        <p:sp>
          <p:nvSpPr>
            <p:cNvPr id="30" name="椭圆 29"/>
            <p:cNvSpPr/>
            <p:nvPr/>
          </p:nvSpPr>
          <p:spPr>
            <a:xfrm>
              <a:off x="7042823" y="5312988"/>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544" name="Freeform 29"/>
            <p:cNvSpPr>
              <a:spLocks noEditPoints="1"/>
            </p:cNvSpPr>
            <p:nvPr/>
          </p:nvSpPr>
          <p:spPr>
            <a:xfrm>
              <a:off x="7251954" y="5503863"/>
              <a:ext cx="442913" cy="479425"/>
            </a:xfrm>
            <a:custGeom>
              <a:avLst/>
              <a:gdLst/>
              <a:ahLst/>
              <a:cxnLst>
                <a:cxn ang="0">
                  <a:pos x="221456" y="0"/>
                </a:cxn>
                <a:cxn ang="0">
                  <a:pos x="221456" y="0"/>
                </a:cxn>
                <a:cxn ang="0">
                  <a:pos x="221456" y="0"/>
                </a:cxn>
                <a:cxn ang="0">
                  <a:pos x="221456" y="0"/>
                </a:cxn>
                <a:cxn ang="0">
                  <a:pos x="221456" y="0"/>
                </a:cxn>
                <a:cxn ang="0">
                  <a:pos x="0" y="78655"/>
                </a:cxn>
                <a:cxn ang="0">
                  <a:pos x="221456" y="479425"/>
                </a:cxn>
                <a:cxn ang="0">
                  <a:pos x="221456" y="479425"/>
                </a:cxn>
                <a:cxn ang="0">
                  <a:pos x="221456" y="479425"/>
                </a:cxn>
                <a:cxn ang="0">
                  <a:pos x="221456" y="479425"/>
                </a:cxn>
                <a:cxn ang="0">
                  <a:pos x="221456" y="479425"/>
                </a:cxn>
                <a:cxn ang="0">
                  <a:pos x="442913" y="78655"/>
                </a:cxn>
                <a:cxn ang="0">
                  <a:pos x="221456" y="0"/>
                </a:cxn>
                <a:cxn ang="0">
                  <a:pos x="202689" y="325859"/>
                </a:cxn>
                <a:cxn ang="0">
                  <a:pos x="202689" y="325859"/>
                </a:cxn>
                <a:cxn ang="0">
                  <a:pos x="202689" y="325859"/>
                </a:cxn>
                <a:cxn ang="0">
                  <a:pos x="123865" y="243458"/>
                </a:cxn>
                <a:cxn ang="0">
                  <a:pos x="161400" y="206002"/>
                </a:cxn>
                <a:cxn ang="0">
                  <a:pos x="202689" y="247203"/>
                </a:cxn>
                <a:cxn ang="0">
                  <a:pos x="292773" y="157311"/>
                </a:cxn>
                <a:cxn ang="0">
                  <a:pos x="334061" y="194766"/>
                </a:cxn>
                <a:cxn ang="0">
                  <a:pos x="202689" y="325859"/>
                </a:cxn>
              </a:cxnLst>
              <a:pathLst>
                <a:path w="118" h="128">
                  <a:moveTo>
                    <a:pt x="59" y="0"/>
                  </a:moveTo>
                  <a:cubicBezTo>
                    <a:pt x="59" y="0"/>
                    <a:pt x="59" y="0"/>
                    <a:pt x="59" y="0"/>
                  </a:cubicBezTo>
                  <a:cubicBezTo>
                    <a:pt x="59" y="0"/>
                    <a:pt x="59" y="0"/>
                    <a:pt x="59" y="0"/>
                  </a:cubicBezTo>
                  <a:cubicBezTo>
                    <a:pt x="59" y="0"/>
                    <a:pt x="59" y="0"/>
                    <a:pt x="59" y="0"/>
                  </a:cubicBezTo>
                  <a:cubicBezTo>
                    <a:pt x="59" y="0"/>
                    <a:pt x="59" y="0"/>
                    <a:pt x="59" y="0"/>
                  </a:cubicBezTo>
                  <a:cubicBezTo>
                    <a:pt x="43" y="16"/>
                    <a:pt x="18" y="21"/>
                    <a:pt x="0" y="21"/>
                  </a:cubicBezTo>
                  <a:cubicBezTo>
                    <a:pt x="0" y="67"/>
                    <a:pt x="27" y="107"/>
                    <a:pt x="59" y="128"/>
                  </a:cubicBezTo>
                  <a:cubicBezTo>
                    <a:pt x="59" y="128"/>
                    <a:pt x="59" y="128"/>
                    <a:pt x="59" y="128"/>
                  </a:cubicBezTo>
                  <a:cubicBezTo>
                    <a:pt x="59" y="128"/>
                    <a:pt x="59" y="128"/>
                    <a:pt x="59" y="128"/>
                  </a:cubicBezTo>
                  <a:cubicBezTo>
                    <a:pt x="59" y="128"/>
                    <a:pt x="59" y="128"/>
                    <a:pt x="59" y="128"/>
                  </a:cubicBezTo>
                  <a:cubicBezTo>
                    <a:pt x="59" y="128"/>
                    <a:pt x="59" y="128"/>
                    <a:pt x="59" y="128"/>
                  </a:cubicBezTo>
                  <a:cubicBezTo>
                    <a:pt x="91" y="107"/>
                    <a:pt x="118" y="67"/>
                    <a:pt x="118" y="21"/>
                  </a:cubicBezTo>
                  <a:cubicBezTo>
                    <a:pt x="100" y="21"/>
                    <a:pt x="75" y="16"/>
                    <a:pt x="59" y="0"/>
                  </a:cubicBezTo>
                  <a:close/>
                  <a:moveTo>
                    <a:pt x="54" y="87"/>
                  </a:moveTo>
                  <a:cubicBezTo>
                    <a:pt x="54" y="87"/>
                    <a:pt x="54" y="87"/>
                    <a:pt x="54" y="87"/>
                  </a:cubicBezTo>
                  <a:cubicBezTo>
                    <a:pt x="54" y="87"/>
                    <a:pt x="54" y="87"/>
                    <a:pt x="54" y="87"/>
                  </a:cubicBezTo>
                  <a:cubicBezTo>
                    <a:pt x="33" y="65"/>
                    <a:pt x="33" y="65"/>
                    <a:pt x="33" y="65"/>
                  </a:cubicBezTo>
                  <a:cubicBezTo>
                    <a:pt x="43" y="55"/>
                    <a:pt x="43" y="55"/>
                    <a:pt x="43" y="55"/>
                  </a:cubicBezTo>
                  <a:cubicBezTo>
                    <a:pt x="54" y="66"/>
                    <a:pt x="54" y="66"/>
                    <a:pt x="54" y="66"/>
                  </a:cubicBezTo>
                  <a:cubicBezTo>
                    <a:pt x="78" y="42"/>
                    <a:pt x="78" y="42"/>
                    <a:pt x="78" y="42"/>
                  </a:cubicBezTo>
                  <a:cubicBezTo>
                    <a:pt x="89" y="52"/>
                    <a:pt x="89" y="52"/>
                    <a:pt x="89" y="52"/>
                  </a:cubicBezTo>
                  <a:lnTo>
                    <a:pt x="54" y="87"/>
                  </a:lnTo>
                  <a:close/>
                </a:path>
              </a:pathLst>
            </a:custGeom>
            <a:solidFill>
              <a:schemeClr val="bg1"/>
            </a:solidFill>
            <a:ln w="9525">
              <a:noFill/>
            </a:ln>
          </p:spPr>
          <p:txBody>
            <a:bodyPr/>
            <a:p>
              <a:endParaRPr lang="zh-CN" altLang="en-US"/>
            </a:p>
          </p:txBody>
        </p:sp>
      </p:grpSp>
      <p:grpSp>
        <p:nvGrpSpPr>
          <p:cNvPr id="6" name="组合 5"/>
          <p:cNvGrpSpPr/>
          <p:nvPr/>
        </p:nvGrpSpPr>
        <p:grpSpPr>
          <a:xfrm>
            <a:off x="481013" y="969963"/>
            <a:ext cx="655637" cy="655637"/>
            <a:chOff x="4140679" y="3199321"/>
            <a:chExt cx="861175" cy="861175"/>
          </a:xfrm>
        </p:grpSpPr>
        <p:sp>
          <p:nvSpPr>
            <p:cNvPr id="2" name="椭圆 1"/>
            <p:cNvSpPr/>
            <p:nvPr/>
          </p:nvSpPr>
          <p:spPr>
            <a:xfrm>
              <a:off x="4140679" y="3199321"/>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22547" name="组合 2"/>
            <p:cNvGrpSpPr/>
            <p:nvPr/>
          </p:nvGrpSpPr>
          <p:grpSpPr>
            <a:xfrm>
              <a:off x="4387116" y="3390195"/>
              <a:ext cx="368300" cy="479426"/>
              <a:chOff x="1584325" y="5105400"/>
              <a:chExt cx="368300" cy="479426"/>
            </a:xfrm>
          </p:grpSpPr>
          <p:sp>
            <p:nvSpPr>
              <p:cNvPr id="22548" name="Freeform 44"/>
              <p:cNvSpPr/>
              <p:nvPr/>
            </p:nvSpPr>
            <p:spPr>
              <a:xfrm>
                <a:off x="1641475" y="5105400"/>
                <a:ext cx="255588" cy="184150"/>
              </a:xfrm>
              <a:custGeom>
                <a:avLst/>
                <a:gdLst/>
                <a:ahLst/>
                <a:cxnLst>
                  <a:cxn ang="0">
                    <a:pos x="52621" y="184150"/>
                  </a:cxn>
                  <a:cxn ang="0">
                    <a:pos x="52621" y="127777"/>
                  </a:cxn>
                  <a:cxn ang="0">
                    <a:pos x="75172" y="75163"/>
                  </a:cxn>
                  <a:cxn ang="0">
                    <a:pos x="127794" y="56372"/>
                  </a:cxn>
                  <a:cxn ang="0">
                    <a:pos x="180415" y="75163"/>
                  </a:cxn>
                  <a:cxn ang="0">
                    <a:pos x="202966" y="127777"/>
                  </a:cxn>
                  <a:cxn ang="0">
                    <a:pos x="202966" y="184150"/>
                  </a:cxn>
                  <a:cxn ang="0">
                    <a:pos x="255588" y="184150"/>
                  </a:cxn>
                  <a:cxn ang="0">
                    <a:pos x="255588" y="127777"/>
                  </a:cxn>
                  <a:cxn ang="0">
                    <a:pos x="127794" y="0"/>
                  </a:cxn>
                  <a:cxn ang="0">
                    <a:pos x="0" y="127777"/>
                  </a:cxn>
                  <a:cxn ang="0">
                    <a:pos x="0" y="184150"/>
                  </a:cxn>
                  <a:cxn ang="0">
                    <a:pos x="52621" y="184150"/>
                  </a:cxn>
                </a:cxnLst>
                <a:pathLst>
                  <a:path w="68" h="49">
                    <a:moveTo>
                      <a:pt x="14" y="49"/>
                    </a:moveTo>
                    <a:cubicBezTo>
                      <a:pt x="14" y="34"/>
                      <a:pt x="14" y="34"/>
                      <a:pt x="14" y="34"/>
                    </a:cubicBezTo>
                    <a:cubicBezTo>
                      <a:pt x="14" y="29"/>
                      <a:pt x="16" y="24"/>
                      <a:pt x="20" y="20"/>
                    </a:cubicBezTo>
                    <a:cubicBezTo>
                      <a:pt x="24" y="17"/>
                      <a:pt x="29" y="15"/>
                      <a:pt x="34" y="15"/>
                    </a:cubicBezTo>
                    <a:cubicBezTo>
                      <a:pt x="39" y="15"/>
                      <a:pt x="44" y="17"/>
                      <a:pt x="48" y="20"/>
                    </a:cubicBezTo>
                    <a:cubicBezTo>
                      <a:pt x="52" y="24"/>
                      <a:pt x="54" y="29"/>
                      <a:pt x="54" y="34"/>
                    </a:cubicBezTo>
                    <a:cubicBezTo>
                      <a:pt x="54" y="49"/>
                      <a:pt x="54" y="49"/>
                      <a:pt x="54" y="49"/>
                    </a:cubicBezTo>
                    <a:cubicBezTo>
                      <a:pt x="68" y="49"/>
                      <a:pt x="68" y="49"/>
                      <a:pt x="68" y="49"/>
                    </a:cubicBezTo>
                    <a:cubicBezTo>
                      <a:pt x="68" y="34"/>
                      <a:pt x="68" y="34"/>
                      <a:pt x="68" y="34"/>
                    </a:cubicBezTo>
                    <a:cubicBezTo>
                      <a:pt x="68" y="15"/>
                      <a:pt x="53" y="0"/>
                      <a:pt x="34" y="0"/>
                    </a:cubicBezTo>
                    <a:cubicBezTo>
                      <a:pt x="15" y="0"/>
                      <a:pt x="0" y="15"/>
                      <a:pt x="0" y="34"/>
                    </a:cubicBezTo>
                    <a:cubicBezTo>
                      <a:pt x="0" y="49"/>
                      <a:pt x="0" y="49"/>
                      <a:pt x="0" y="49"/>
                    </a:cubicBezTo>
                    <a:lnTo>
                      <a:pt x="14" y="49"/>
                    </a:lnTo>
                    <a:close/>
                  </a:path>
                </a:pathLst>
              </a:custGeom>
              <a:solidFill>
                <a:schemeClr val="bg1"/>
              </a:solidFill>
              <a:ln w="9525">
                <a:noFill/>
              </a:ln>
            </p:spPr>
            <p:txBody>
              <a:bodyPr/>
              <a:p>
                <a:endParaRPr lang="zh-CN" altLang="en-US"/>
              </a:p>
            </p:txBody>
          </p:sp>
          <p:sp>
            <p:nvSpPr>
              <p:cNvPr id="22549" name="Freeform 45"/>
              <p:cNvSpPr>
                <a:spLocks noEditPoints="1"/>
              </p:cNvSpPr>
              <p:nvPr/>
            </p:nvSpPr>
            <p:spPr>
              <a:xfrm>
                <a:off x="1584325" y="5326063"/>
                <a:ext cx="368300" cy="258763"/>
              </a:xfrm>
              <a:custGeom>
                <a:avLst/>
                <a:gdLst/>
                <a:ahLst/>
                <a:cxnLst>
                  <a:cxn ang="0">
                    <a:pos x="0" y="0"/>
                  </a:cxn>
                  <a:cxn ang="0">
                    <a:pos x="0" y="258763"/>
                  </a:cxn>
                  <a:cxn ang="0">
                    <a:pos x="368300" y="258763"/>
                  </a:cxn>
                  <a:cxn ang="0">
                    <a:pos x="368300" y="0"/>
                  </a:cxn>
                  <a:cxn ang="0">
                    <a:pos x="0" y="0"/>
                  </a:cxn>
                  <a:cxn ang="0">
                    <a:pos x="202940" y="146257"/>
                  </a:cxn>
                  <a:cxn ang="0">
                    <a:pos x="202940" y="195009"/>
                  </a:cxn>
                  <a:cxn ang="0">
                    <a:pos x="165359" y="195009"/>
                  </a:cxn>
                  <a:cxn ang="0">
                    <a:pos x="165359" y="146257"/>
                  </a:cxn>
                  <a:cxn ang="0">
                    <a:pos x="142810" y="108755"/>
                  </a:cxn>
                  <a:cxn ang="0">
                    <a:pos x="184150" y="71253"/>
                  </a:cxn>
                  <a:cxn ang="0">
                    <a:pos x="221731" y="108755"/>
                  </a:cxn>
                  <a:cxn ang="0">
                    <a:pos x="202940" y="146257"/>
                  </a:cxn>
                </a:cxnLst>
                <a:pathLst>
                  <a:path w="98" h="69">
                    <a:moveTo>
                      <a:pt x="0" y="0"/>
                    </a:moveTo>
                    <a:cubicBezTo>
                      <a:pt x="0" y="69"/>
                      <a:pt x="0" y="69"/>
                      <a:pt x="0" y="69"/>
                    </a:cubicBezTo>
                    <a:cubicBezTo>
                      <a:pt x="98" y="69"/>
                      <a:pt x="98" y="69"/>
                      <a:pt x="98" y="69"/>
                    </a:cubicBezTo>
                    <a:cubicBezTo>
                      <a:pt x="98" y="0"/>
                      <a:pt x="98" y="0"/>
                      <a:pt x="98" y="0"/>
                    </a:cubicBezTo>
                    <a:lnTo>
                      <a:pt x="0" y="0"/>
                    </a:lnTo>
                    <a:close/>
                    <a:moveTo>
                      <a:pt x="54" y="39"/>
                    </a:moveTo>
                    <a:cubicBezTo>
                      <a:pt x="54" y="52"/>
                      <a:pt x="54" y="52"/>
                      <a:pt x="54" y="52"/>
                    </a:cubicBezTo>
                    <a:cubicBezTo>
                      <a:pt x="44" y="52"/>
                      <a:pt x="44" y="52"/>
                      <a:pt x="44" y="52"/>
                    </a:cubicBezTo>
                    <a:cubicBezTo>
                      <a:pt x="44" y="39"/>
                      <a:pt x="44" y="39"/>
                      <a:pt x="44" y="39"/>
                    </a:cubicBezTo>
                    <a:cubicBezTo>
                      <a:pt x="41" y="37"/>
                      <a:pt x="38" y="33"/>
                      <a:pt x="38" y="29"/>
                    </a:cubicBezTo>
                    <a:cubicBezTo>
                      <a:pt x="38" y="24"/>
                      <a:pt x="43" y="19"/>
                      <a:pt x="49" y="19"/>
                    </a:cubicBezTo>
                    <a:cubicBezTo>
                      <a:pt x="55" y="19"/>
                      <a:pt x="59" y="24"/>
                      <a:pt x="59" y="29"/>
                    </a:cubicBezTo>
                    <a:cubicBezTo>
                      <a:pt x="59" y="33"/>
                      <a:pt x="57" y="37"/>
                      <a:pt x="54" y="39"/>
                    </a:cubicBezTo>
                    <a:close/>
                  </a:path>
                </a:pathLst>
              </a:custGeom>
              <a:solidFill>
                <a:schemeClr val="bg1"/>
              </a:solidFill>
              <a:ln w="9525">
                <a:noFill/>
              </a:ln>
            </p:spPr>
            <p:txBody>
              <a:bodyPr/>
              <a:p>
                <a:endParaRPr lang="zh-CN" altLang="en-US"/>
              </a:p>
            </p:txBody>
          </p:sp>
        </p:grpSp>
      </p:grpSp>
      <p:grpSp>
        <p:nvGrpSpPr>
          <p:cNvPr id="38" name="组合 37"/>
          <p:cNvGrpSpPr/>
          <p:nvPr/>
        </p:nvGrpSpPr>
        <p:grpSpPr>
          <a:xfrm>
            <a:off x="1366838" y="603250"/>
            <a:ext cx="9904412" cy="1477963"/>
            <a:chOff x="979096" y="4993283"/>
            <a:chExt cx="5279381" cy="1081658"/>
          </a:xfrm>
        </p:grpSpPr>
        <p:sp>
          <p:nvSpPr>
            <p:cNvPr id="22551" name="矩形 38"/>
            <p:cNvSpPr/>
            <p:nvPr/>
          </p:nvSpPr>
          <p:spPr>
            <a:xfrm>
              <a:off x="979096" y="5332849"/>
              <a:ext cx="5279381" cy="742092"/>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使用多台手机连接后台并传输数据，并测试结束场景功能，其中一些手机后台挂起，一些手机关闭本应用。</a:t>
              </a:r>
              <a:endParaRPr lang="zh-CN" altLang="en-US" sz="2000" dirty="0">
                <a:solidFill>
                  <a:schemeClr val="bg1"/>
                </a:solidFill>
                <a:latin typeface="等线 Light" panose="02010600030101010101" charset="-122"/>
                <a:ea typeface="等线 Light" panose="02010600030101010101" charset="-122"/>
              </a:endParaRPr>
            </a:p>
            <a:p>
              <a:pPr algn="just"/>
              <a:r>
                <a:rPr lang="zh-CN" altLang="en-US" sz="2000" dirty="0">
                  <a:solidFill>
                    <a:schemeClr val="bg1"/>
                  </a:solidFill>
                  <a:latin typeface="等线 Light" panose="02010600030101010101" charset="-122"/>
                  <a:ea typeface="等线 Light" panose="02010600030101010101" charset="-122"/>
                </a:rPr>
                <a:t>结果：没有崩溃，后台挂起的应用正常进行操作，关闭的应用将在再次打开后发送数据。</a:t>
              </a:r>
              <a:endParaRPr lang="zh-CN" altLang="en-US" sz="2000" dirty="0">
                <a:solidFill>
                  <a:schemeClr val="bg1"/>
                </a:solidFill>
                <a:latin typeface="等线 Light" panose="02010600030101010101" charset="-122"/>
                <a:ea typeface="等线 Light" panose="02010600030101010101" charset="-122"/>
              </a:endParaRPr>
            </a:p>
          </p:txBody>
        </p:sp>
        <p:sp>
          <p:nvSpPr>
            <p:cNvPr id="22552" name="矩形 39"/>
            <p:cNvSpPr/>
            <p:nvPr/>
          </p:nvSpPr>
          <p:spPr>
            <a:xfrm>
              <a:off x="979096" y="4993283"/>
              <a:ext cx="1325880" cy="269345"/>
            </a:xfrm>
            <a:prstGeom prst="rect">
              <a:avLst/>
            </a:prstGeom>
            <a:noFill/>
            <a:ln w="9525">
              <a:noFill/>
            </a:ln>
          </p:spPr>
          <p:txBody>
            <a:bodyPr wrap="square" anchor="t">
              <a:spAutoFit/>
            </a:bodyPr>
            <a:p>
              <a:r>
                <a:rPr lang="zh-CN" altLang="en-US" b="1" dirty="0">
                  <a:solidFill>
                    <a:schemeClr val="bg1"/>
                  </a:solidFill>
                  <a:latin typeface="等线" panose="02010600030101010101" charset="-122"/>
                  <a:ea typeface="等线" panose="02010600030101010101" charset="-122"/>
                </a:rPr>
                <a:t>稳定性测试</a:t>
              </a:r>
              <a:endParaRPr lang="zh-CN" altLang="en-US" b="1" dirty="0">
                <a:solidFill>
                  <a:schemeClr val="bg1"/>
                </a:solidFill>
                <a:latin typeface="等线" panose="02010600030101010101" charset="-122"/>
                <a:ea typeface="等线" panose="02010600030101010101" charset="-122"/>
              </a:endParaRPr>
            </a:p>
          </p:txBody>
        </p:sp>
      </p:grpSp>
      <p:grpSp>
        <p:nvGrpSpPr>
          <p:cNvPr id="41" name="组合 40"/>
          <p:cNvGrpSpPr/>
          <p:nvPr/>
        </p:nvGrpSpPr>
        <p:grpSpPr>
          <a:xfrm>
            <a:off x="1612900" y="2419350"/>
            <a:ext cx="9567863" cy="1076325"/>
            <a:chOff x="979096" y="5005345"/>
            <a:chExt cx="5279381" cy="1074744"/>
          </a:xfrm>
        </p:grpSpPr>
        <p:sp>
          <p:nvSpPr>
            <p:cNvPr id="22554" name="矩形 41"/>
            <p:cNvSpPr/>
            <p:nvPr/>
          </p:nvSpPr>
          <p:spPr>
            <a:xfrm>
              <a:off x="979096" y="5373481"/>
              <a:ext cx="5279381" cy="706608"/>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使用内网映射成功使用统一的域名进行操作，并且在网络较慢的情况下传输数据也没有发现问题。</a:t>
              </a:r>
              <a:endParaRPr lang="zh-CN" altLang="en-US" sz="2000" dirty="0">
                <a:solidFill>
                  <a:schemeClr val="bg1"/>
                </a:solidFill>
                <a:latin typeface="等线 Light" panose="02010600030101010101" charset="-122"/>
                <a:ea typeface="等线 Light" panose="02010600030101010101" charset="-122"/>
              </a:endParaRPr>
            </a:p>
          </p:txBody>
        </p:sp>
        <p:sp>
          <p:nvSpPr>
            <p:cNvPr id="22555" name="矩形 42"/>
            <p:cNvSpPr/>
            <p:nvPr/>
          </p:nvSpPr>
          <p:spPr>
            <a:xfrm>
              <a:off x="979096" y="5005345"/>
              <a:ext cx="1554480" cy="368224"/>
            </a:xfrm>
            <a:prstGeom prst="rect">
              <a:avLst/>
            </a:prstGeom>
            <a:noFill/>
            <a:ln w="9525">
              <a:noFill/>
            </a:ln>
          </p:spPr>
          <p:txBody>
            <a:bodyPr wrap="square" anchor="t">
              <a:spAutoFit/>
            </a:bodyPr>
            <a:p>
              <a:r>
                <a:rPr lang="zh-CN" altLang="zh-CN" b="1" dirty="0">
                  <a:solidFill>
                    <a:schemeClr val="bg1"/>
                  </a:solidFill>
                  <a:latin typeface="等线" panose="02010600030101010101" charset="-122"/>
                  <a:ea typeface="等线" panose="02010600030101010101" charset="-122"/>
                </a:rPr>
                <a:t>网络传输测试</a:t>
              </a:r>
              <a:endParaRPr lang="zh-CN" altLang="zh-CN" b="1" dirty="0">
                <a:solidFill>
                  <a:schemeClr val="bg1"/>
                </a:solidFill>
                <a:latin typeface="等线" panose="02010600030101010101" charset="-122"/>
                <a:ea typeface="等线" panose="02010600030101010101" charset="-122"/>
              </a:endParaRPr>
            </a:p>
          </p:txBody>
        </p:sp>
      </p:grpSp>
      <p:grpSp>
        <p:nvGrpSpPr>
          <p:cNvPr id="44" name="组合 43"/>
          <p:cNvGrpSpPr/>
          <p:nvPr/>
        </p:nvGrpSpPr>
        <p:grpSpPr>
          <a:xfrm>
            <a:off x="1979613" y="4008438"/>
            <a:ext cx="9731375" cy="1046162"/>
            <a:chOff x="979096" y="4993283"/>
            <a:chExt cx="5279381" cy="1046191"/>
          </a:xfrm>
        </p:grpSpPr>
        <p:sp>
          <p:nvSpPr>
            <p:cNvPr id="22557" name="矩形 44"/>
            <p:cNvSpPr/>
            <p:nvPr/>
          </p:nvSpPr>
          <p:spPr>
            <a:xfrm>
              <a:off x="979096" y="5332849"/>
              <a:ext cx="5279381" cy="706625"/>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测试在安卓以及网页端创建场景之后，打开另一个端，是否能够成功读取之前建立的数据并显示而不是创建新场景。</a:t>
              </a:r>
              <a:endParaRPr lang="zh-CN" altLang="en-US" sz="2000" dirty="0">
                <a:solidFill>
                  <a:schemeClr val="bg1"/>
                </a:solidFill>
                <a:latin typeface="等线 Light" panose="02010600030101010101" charset="-122"/>
                <a:ea typeface="等线 Light" panose="02010600030101010101" charset="-122"/>
              </a:endParaRPr>
            </a:p>
          </p:txBody>
        </p:sp>
        <p:sp>
          <p:nvSpPr>
            <p:cNvPr id="22558" name="矩形 45"/>
            <p:cNvSpPr/>
            <p:nvPr/>
          </p:nvSpPr>
          <p:spPr>
            <a:xfrm>
              <a:off x="979096" y="4993283"/>
              <a:ext cx="1554480" cy="368232"/>
            </a:xfrm>
            <a:prstGeom prst="rect">
              <a:avLst/>
            </a:prstGeom>
            <a:noFill/>
            <a:ln w="9525">
              <a:noFill/>
            </a:ln>
          </p:spPr>
          <p:txBody>
            <a:bodyPr wrap="square" anchor="t">
              <a:spAutoFit/>
            </a:bodyPr>
            <a:p>
              <a:r>
                <a:rPr lang="zh-CN" altLang="zh-CN" b="1" dirty="0">
                  <a:solidFill>
                    <a:schemeClr val="bg1"/>
                  </a:solidFill>
                  <a:latin typeface="等线" panose="02010600030101010101" charset="-122"/>
                  <a:ea typeface="等线" panose="02010600030101010101" charset="-122"/>
                </a:rPr>
                <a:t>数据同步测试</a:t>
              </a:r>
              <a:endParaRPr lang="zh-CN" altLang="zh-CN" b="1" dirty="0">
                <a:solidFill>
                  <a:schemeClr val="bg1"/>
                </a:solidFill>
                <a:latin typeface="等线" panose="02010600030101010101" charset="-122"/>
                <a:ea typeface="等线" panose="02010600030101010101" charset="-122"/>
              </a:endParaRPr>
            </a:p>
          </p:txBody>
        </p:sp>
      </p:grpSp>
      <p:grpSp>
        <p:nvGrpSpPr>
          <p:cNvPr id="47" name="组合 46"/>
          <p:cNvGrpSpPr/>
          <p:nvPr/>
        </p:nvGrpSpPr>
        <p:grpSpPr>
          <a:xfrm>
            <a:off x="2286000" y="5380038"/>
            <a:ext cx="9567863" cy="846137"/>
            <a:chOff x="979096" y="4993283"/>
            <a:chExt cx="5279381" cy="642641"/>
          </a:xfrm>
        </p:grpSpPr>
        <p:sp>
          <p:nvSpPr>
            <p:cNvPr id="22560" name="矩形 47"/>
            <p:cNvSpPr/>
            <p:nvPr/>
          </p:nvSpPr>
          <p:spPr>
            <a:xfrm>
              <a:off x="979096" y="5332849"/>
              <a:ext cx="5279381" cy="303075"/>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测试发送不和我们约定的数据格式, 后台将不采取任何操作</a:t>
              </a:r>
              <a:endParaRPr lang="zh-CN" altLang="en-US" sz="2000" dirty="0">
                <a:solidFill>
                  <a:schemeClr val="bg1"/>
                </a:solidFill>
                <a:latin typeface="等线 Light" panose="02010600030101010101" charset="-122"/>
                <a:ea typeface="等线 Light" panose="02010600030101010101" charset="-122"/>
              </a:endParaRPr>
            </a:p>
          </p:txBody>
        </p:sp>
        <p:sp>
          <p:nvSpPr>
            <p:cNvPr id="22561" name="矩形 48"/>
            <p:cNvSpPr/>
            <p:nvPr/>
          </p:nvSpPr>
          <p:spPr>
            <a:xfrm>
              <a:off x="979096" y="4993283"/>
              <a:ext cx="1325880" cy="279910"/>
            </a:xfrm>
            <a:prstGeom prst="rect">
              <a:avLst/>
            </a:prstGeom>
            <a:noFill/>
            <a:ln w="9525">
              <a:noFill/>
            </a:ln>
          </p:spPr>
          <p:txBody>
            <a:bodyPr wrap="square" anchor="t">
              <a:spAutoFit/>
            </a:bodyPr>
            <a:p>
              <a:r>
                <a:rPr lang="zh-CN" altLang="zh-CN" b="1" dirty="0">
                  <a:solidFill>
                    <a:schemeClr val="bg1"/>
                  </a:solidFill>
                  <a:latin typeface="等线" panose="02010600030101010101" charset="-122"/>
                  <a:ea typeface="等线" panose="02010600030101010101" charset="-122"/>
                </a:rPr>
                <a:t>安全性测试</a:t>
              </a:r>
              <a:endParaRPr lang="zh-CN" altLang="zh-CN" b="1" dirty="0">
                <a:solidFill>
                  <a:schemeClr val="bg1"/>
                </a:solidFill>
                <a:latin typeface="等线" panose="02010600030101010101" charset="-122"/>
                <a:ea typeface="等线" panose="02010600030101010101" charset="-122"/>
              </a:endParaRPr>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1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ppt_w</p:attrName>
                                        </p:attrNameLst>
                                      </p:cBhvr>
                                      <p:tavLst>
                                        <p:tav tm="0" fmla="#ppt_w*sin(2.5*pi*$)">
                                          <p:val>
                                            <p:fltVal val="0.000000"/>
                                          </p:val>
                                        </p:tav>
                                        <p:tav tm="100000">
                                          <p:val>
                                            <p:fltVal val="1.000000"/>
                                          </p:val>
                                        </p:tav>
                                      </p:tavLst>
                                    </p:anim>
                                    <p:anim calcmode="lin" valueType="num">
                                      <p:cBhvr>
                                        <p:cTn id="9" dur="1000" fill="hold"/>
                                        <p:tgtEl>
                                          <p:spTgt spid="6"/>
                                        </p:tgtEl>
                                        <p:attrNameLst>
                                          <p:attrName>ppt_h</p:attrName>
                                        </p:attrNameLst>
                                      </p:cBhvr>
                                      <p:tavLst>
                                        <p:tav tm="0">
                                          <p:val>
                                            <p:strVal val="#ppt_h"/>
                                          </p:val>
                                        </p:tav>
                                        <p:tav tm="100000">
                                          <p:val>
                                            <p:strVal val="#ppt_h"/>
                                          </p:val>
                                        </p:tav>
                                      </p:tavLst>
                                    </p:anim>
                                  </p:childTnLst>
                                </p:cTn>
                              </p:par>
                              <p:par>
                                <p:cTn id="10" presetID="42" presetClass="entr" presetSubtype="0" fill="hold" nodeType="withEffect">
                                  <p:stCondLst>
                                    <p:cond delay="27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5" presetClass="entr" presetSubtype="0" fill="hold" nodeType="withEffect">
                                  <p:stCondLst>
                                    <p:cond delay="36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ppt_w</p:attrName>
                                        </p:attrNameLst>
                                      </p:cBhvr>
                                      <p:tavLst>
                                        <p:tav tm="0" fmla="#ppt_w*sin(2.5*pi*$)">
                                          <p:val>
                                            <p:fltVal val="0.000000"/>
                                          </p:val>
                                        </p:tav>
                                        <p:tav tm="100000">
                                          <p:val>
                                            <p:fltVal val="1.000000"/>
                                          </p:val>
                                        </p:tav>
                                      </p:tavLst>
                                    </p:anim>
                                    <p:anim calcmode="lin" valueType="num">
                                      <p:cBhvr>
                                        <p:cTn id="19" dur="1000" fill="hold"/>
                                        <p:tgtEl>
                                          <p:spTgt spid="16"/>
                                        </p:tgtEl>
                                        <p:attrNameLst>
                                          <p:attrName>ppt_h</p:attrName>
                                        </p:attrNameLst>
                                      </p:cBhvr>
                                      <p:tavLst>
                                        <p:tav tm="0">
                                          <p:val>
                                            <p:strVal val="#ppt_h"/>
                                          </p:val>
                                        </p:tav>
                                        <p:tav tm="100000">
                                          <p:val>
                                            <p:strVal val="#ppt_h"/>
                                          </p:val>
                                        </p:tav>
                                      </p:tavLst>
                                    </p:anim>
                                  </p:childTnLst>
                                </p:cTn>
                              </p:par>
                              <p:par>
                                <p:cTn id="20" presetID="42" presetClass="entr" presetSubtype="0" fill="hold" nodeType="withEffect">
                                  <p:stCondLst>
                                    <p:cond delay="4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5" presetClass="entr" presetSubtype="0" fill="hold" nodeType="withEffect">
                                  <p:stCondLst>
                                    <p:cond delay="54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ppt_w</p:attrName>
                                        </p:attrNameLst>
                                      </p:cBhvr>
                                      <p:tavLst>
                                        <p:tav tm="0" fmla="#ppt_w*sin(2.5*pi*$)">
                                          <p:val>
                                            <p:fltVal val="0.000000"/>
                                          </p:val>
                                        </p:tav>
                                        <p:tav tm="100000">
                                          <p:val>
                                            <p:fltVal val="1.000000"/>
                                          </p:val>
                                        </p:tav>
                                      </p:tavLst>
                                    </p:anim>
                                    <p:anim calcmode="lin" valueType="num">
                                      <p:cBhvr>
                                        <p:cTn id="29" dur="1000" fill="hold"/>
                                        <p:tgtEl>
                                          <p:spTgt spid="28"/>
                                        </p:tgtEl>
                                        <p:attrNameLst>
                                          <p:attrName>ppt_h</p:attrName>
                                        </p:attrNameLst>
                                      </p:cBhvr>
                                      <p:tavLst>
                                        <p:tav tm="0">
                                          <p:val>
                                            <p:strVal val="#ppt_h"/>
                                          </p:val>
                                        </p:tav>
                                        <p:tav tm="100000">
                                          <p:val>
                                            <p:strVal val="#ppt_h"/>
                                          </p:val>
                                        </p:tav>
                                      </p:tavLst>
                                    </p:anim>
                                  </p:childTnLst>
                                </p:cTn>
                              </p:par>
                              <p:par>
                                <p:cTn id="30" presetID="42" presetClass="entr" presetSubtype="0" fill="hold" nodeType="withEffect">
                                  <p:stCondLst>
                                    <p:cond delay="63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5" presetClass="entr" presetSubtype="0" fill="hold" nodeType="withEffect">
                                  <p:stCondLst>
                                    <p:cond delay="72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ppt_w</p:attrName>
                                        </p:attrNameLst>
                                      </p:cBhvr>
                                      <p:tavLst>
                                        <p:tav tm="0" fmla="#ppt_w*sin(2.5*pi*$)">
                                          <p:val>
                                            <p:fltVal val="0.000000"/>
                                          </p:val>
                                        </p:tav>
                                        <p:tav tm="100000">
                                          <p:val>
                                            <p:fltVal val="1.000000"/>
                                          </p:val>
                                        </p:tav>
                                      </p:tavLst>
                                    </p:anim>
                                    <p:anim calcmode="lin" valueType="num">
                                      <p:cBhvr>
                                        <p:cTn id="39" dur="1000" fill="hold"/>
                                        <p:tgtEl>
                                          <p:spTgt spid="37"/>
                                        </p:tgtEl>
                                        <p:attrNameLst>
                                          <p:attrName>ppt_h</p:attrName>
                                        </p:attrNameLst>
                                      </p:cBhvr>
                                      <p:tavLst>
                                        <p:tav tm="0">
                                          <p:val>
                                            <p:strVal val="#ppt_h"/>
                                          </p:val>
                                        </p:tav>
                                        <p:tav tm="100000">
                                          <p:val>
                                            <p:strVal val="#ppt_h"/>
                                          </p:val>
                                        </p:tav>
                                      </p:tavLst>
                                    </p:anim>
                                  </p:childTnLst>
                                </p:cTn>
                              </p:par>
                              <p:par>
                                <p:cTn id="40" presetID="42" presetClass="entr" presetSubtype="0" fill="hold" nodeType="withEffect">
                                  <p:stCondLst>
                                    <p:cond delay="81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6" name="组合 15"/>
          <p:cNvGrpSpPr/>
          <p:nvPr/>
        </p:nvGrpSpPr>
        <p:grpSpPr>
          <a:xfrm>
            <a:off x="762000" y="2487613"/>
            <a:ext cx="655638" cy="655637"/>
            <a:chOff x="8013580" y="1590854"/>
            <a:chExt cx="861175" cy="861175"/>
          </a:xfrm>
        </p:grpSpPr>
        <p:sp>
          <p:nvSpPr>
            <p:cNvPr id="8" name="椭圆 7"/>
            <p:cNvSpPr/>
            <p:nvPr/>
          </p:nvSpPr>
          <p:spPr>
            <a:xfrm>
              <a:off x="8013580" y="1590854"/>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23555" name="组合 11"/>
            <p:cNvGrpSpPr/>
            <p:nvPr/>
          </p:nvGrpSpPr>
          <p:grpSpPr>
            <a:xfrm>
              <a:off x="8203661" y="1848403"/>
              <a:ext cx="481013" cy="346076"/>
              <a:chOff x="10179050" y="361950"/>
              <a:chExt cx="481013" cy="346076"/>
            </a:xfrm>
          </p:grpSpPr>
          <p:sp>
            <p:nvSpPr>
              <p:cNvPr id="23556" name="Freeform 155"/>
              <p:cNvSpPr/>
              <p:nvPr/>
            </p:nvSpPr>
            <p:spPr>
              <a:xfrm>
                <a:off x="10355263" y="617538"/>
                <a:ext cx="127000" cy="90488"/>
              </a:xfrm>
              <a:custGeom>
                <a:avLst/>
                <a:gdLst/>
                <a:ahLst/>
                <a:cxnLst>
                  <a:cxn ang="0">
                    <a:pos x="0" y="22622"/>
                  </a:cxn>
                  <a:cxn ang="0">
                    <a:pos x="63500" y="90488"/>
                  </a:cxn>
                  <a:cxn ang="0">
                    <a:pos x="127000" y="22622"/>
                  </a:cxn>
                  <a:cxn ang="0">
                    <a:pos x="63500" y="0"/>
                  </a:cxn>
                  <a:cxn ang="0">
                    <a:pos x="0" y="22622"/>
                  </a:cxn>
                </a:cxnLst>
                <a:pathLst>
                  <a:path w="34" h="24">
                    <a:moveTo>
                      <a:pt x="0" y="6"/>
                    </a:moveTo>
                    <a:cubicBezTo>
                      <a:pt x="17" y="24"/>
                      <a:pt x="17" y="24"/>
                      <a:pt x="17" y="24"/>
                    </a:cubicBezTo>
                    <a:cubicBezTo>
                      <a:pt x="34" y="6"/>
                      <a:pt x="34" y="6"/>
                      <a:pt x="34" y="6"/>
                    </a:cubicBezTo>
                    <a:cubicBezTo>
                      <a:pt x="30" y="2"/>
                      <a:pt x="24" y="0"/>
                      <a:pt x="17" y="0"/>
                    </a:cubicBezTo>
                    <a:cubicBezTo>
                      <a:pt x="10" y="0"/>
                      <a:pt x="4" y="2"/>
                      <a:pt x="0" y="6"/>
                    </a:cubicBezTo>
                    <a:close/>
                  </a:path>
                </a:pathLst>
              </a:custGeom>
              <a:solidFill>
                <a:schemeClr val="bg1"/>
              </a:solidFill>
              <a:ln w="9525">
                <a:noFill/>
              </a:ln>
            </p:spPr>
            <p:txBody>
              <a:bodyPr/>
              <a:p>
                <a:endParaRPr lang="zh-CN" altLang="en-US"/>
              </a:p>
            </p:txBody>
          </p:sp>
          <p:sp>
            <p:nvSpPr>
              <p:cNvPr id="23557" name="Freeform 156"/>
              <p:cNvSpPr/>
              <p:nvPr/>
            </p:nvSpPr>
            <p:spPr>
              <a:xfrm>
                <a:off x="10269538" y="490538"/>
                <a:ext cx="300038" cy="112713"/>
              </a:xfrm>
              <a:custGeom>
                <a:avLst/>
                <a:gdLst/>
                <a:ahLst/>
                <a:cxnLst>
                  <a:cxn ang="0">
                    <a:pos x="0" y="60113"/>
                  </a:cxn>
                  <a:cxn ang="0">
                    <a:pos x="48756" y="112713"/>
                  </a:cxn>
                  <a:cxn ang="0">
                    <a:pos x="150019" y="75142"/>
                  </a:cxn>
                  <a:cxn ang="0">
                    <a:pos x="251281" y="112713"/>
                  </a:cxn>
                  <a:cxn ang="0">
                    <a:pos x="300038" y="60113"/>
                  </a:cxn>
                  <a:cxn ang="0">
                    <a:pos x="150019" y="0"/>
                  </a:cxn>
                  <a:cxn ang="0">
                    <a:pos x="0" y="60113"/>
                  </a:cxn>
                </a:cxnLst>
                <a:pathLst>
                  <a:path w="80" h="30">
                    <a:moveTo>
                      <a:pt x="0" y="16"/>
                    </a:moveTo>
                    <a:cubicBezTo>
                      <a:pt x="13" y="30"/>
                      <a:pt x="13" y="30"/>
                      <a:pt x="13" y="30"/>
                    </a:cubicBezTo>
                    <a:cubicBezTo>
                      <a:pt x="20" y="23"/>
                      <a:pt x="30" y="20"/>
                      <a:pt x="40" y="20"/>
                    </a:cubicBezTo>
                    <a:cubicBezTo>
                      <a:pt x="50" y="20"/>
                      <a:pt x="60" y="23"/>
                      <a:pt x="67" y="30"/>
                    </a:cubicBezTo>
                    <a:cubicBezTo>
                      <a:pt x="80" y="16"/>
                      <a:pt x="80" y="16"/>
                      <a:pt x="80" y="16"/>
                    </a:cubicBezTo>
                    <a:cubicBezTo>
                      <a:pt x="70" y="6"/>
                      <a:pt x="56" y="0"/>
                      <a:pt x="40" y="0"/>
                    </a:cubicBezTo>
                    <a:cubicBezTo>
                      <a:pt x="24" y="0"/>
                      <a:pt x="10" y="6"/>
                      <a:pt x="0" y="16"/>
                    </a:cubicBezTo>
                    <a:close/>
                  </a:path>
                </a:pathLst>
              </a:custGeom>
              <a:solidFill>
                <a:schemeClr val="bg1"/>
              </a:solidFill>
              <a:ln w="9525">
                <a:noFill/>
              </a:ln>
            </p:spPr>
            <p:txBody>
              <a:bodyPr/>
              <a:p>
                <a:endParaRPr lang="zh-CN" altLang="en-US"/>
              </a:p>
            </p:txBody>
          </p:sp>
          <p:sp>
            <p:nvSpPr>
              <p:cNvPr id="23558" name="Freeform 157"/>
              <p:cNvSpPr/>
              <p:nvPr/>
            </p:nvSpPr>
            <p:spPr>
              <a:xfrm>
                <a:off x="10179050" y="361950"/>
                <a:ext cx="481013" cy="150813"/>
              </a:xfrm>
              <a:custGeom>
                <a:avLst/>
                <a:gdLst/>
                <a:ahLst/>
                <a:cxnLst>
                  <a:cxn ang="0">
                    <a:pos x="240506" y="0"/>
                  </a:cxn>
                  <a:cxn ang="0">
                    <a:pos x="0" y="94258"/>
                  </a:cxn>
                  <a:cxn ang="0">
                    <a:pos x="52610" y="150813"/>
                  </a:cxn>
                  <a:cxn ang="0">
                    <a:pos x="131526" y="94258"/>
                  </a:cxn>
                  <a:cxn ang="0">
                    <a:pos x="240506" y="71636"/>
                  </a:cxn>
                  <a:cxn ang="0">
                    <a:pos x="349486" y="94258"/>
                  </a:cxn>
                  <a:cxn ang="0">
                    <a:pos x="428402" y="150813"/>
                  </a:cxn>
                  <a:cxn ang="0">
                    <a:pos x="481013" y="94258"/>
                  </a:cxn>
                  <a:cxn ang="0">
                    <a:pos x="240506" y="0"/>
                  </a:cxn>
                </a:cxnLst>
                <a:pathLst>
                  <a:path w="128" h="40">
                    <a:moveTo>
                      <a:pt x="64" y="0"/>
                    </a:moveTo>
                    <a:cubicBezTo>
                      <a:pt x="39" y="0"/>
                      <a:pt x="17" y="10"/>
                      <a:pt x="0" y="25"/>
                    </a:cubicBezTo>
                    <a:cubicBezTo>
                      <a:pt x="14" y="40"/>
                      <a:pt x="14" y="40"/>
                      <a:pt x="14" y="40"/>
                    </a:cubicBezTo>
                    <a:cubicBezTo>
                      <a:pt x="20" y="33"/>
                      <a:pt x="27" y="29"/>
                      <a:pt x="35" y="25"/>
                    </a:cubicBezTo>
                    <a:cubicBezTo>
                      <a:pt x="44" y="21"/>
                      <a:pt x="54" y="19"/>
                      <a:pt x="64" y="19"/>
                    </a:cubicBezTo>
                    <a:cubicBezTo>
                      <a:pt x="74" y="19"/>
                      <a:pt x="83" y="21"/>
                      <a:pt x="93" y="25"/>
                    </a:cubicBezTo>
                    <a:cubicBezTo>
                      <a:pt x="101" y="29"/>
                      <a:pt x="108" y="33"/>
                      <a:pt x="114" y="40"/>
                    </a:cubicBezTo>
                    <a:cubicBezTo>
                      <a:pt x="128" y="25"/>
                      <a:pt x="128" y="25"/>
                      <a:pt x="128" y="25"/>
                    </a:cubicBezTo>
                    <a:cubicBezTo>
                      <a:pt x="111" y="10"/>
                      <a:pt x="89" y="0"/>
                      <a:pt x="64" y="0"/>
                    </a:cubicBezTo>
                    <a:close/>
                  </a:path>
                </a:pathLst>
              </a:custGeom>
              <a:solidFill>
                <a:schemeClr val="bg1"/>
              </a:solidFill>
              <a:ln w="9525">
                <a:noFill/>
              </a:ln>
            </p:spPr>
            <p:txBody>
              <a:bodyPr/>
              <a:p>
                <a:endParaRPr lang="zh-CN" altLang="en-US"/>
              </a:p>
            </p:txBody>
          </p:sp>
        </p:grpSp>
      </p:grpSp>
      <p:grpSp>
        <p:nvGrpSpPr>
          <p:cNvPr id="6" name="组合 5"/>
          <p:cNvGrpSpPr/>
          <p:nvPr/>
        </p:nvGrpSpPr>
        <p:grpSpPr>
          <a:xfrm>
            <a:off x="481648" y="685483"/>
            <a:ext cx="655637" cy="655637"/>
            <a:chOff x="4140679" y="3199321"/>
            <a:chExt cx="861175" cy="861175"/>
          </a:xfrm>
        </p:grpSpPr>
        <p:sp>
          <p:nvSpPr>
            <p:cNvPr id="2" name="椭圆 1"/>
            <p:cNvSpPr/>
            <p:nvPr/>
          </p:nvSpPr>
          <p:spPr>
            <a:xfrm>
              <a:off x="4140679" y="3199321"/>
              <a:ext cx="861175" cy="86117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23561" name="组合 2"/>
            <p:cNvGrpSpPr/>
            <p:nvPr/>
          </p:nvGrpSpPr>
          <p:grpSpPr>
            <a:xfrm>
              <a:off x="4387116" y="3390195"/>
              <a:ext cx="368300" cy="479426"/>
              <a:chOff x="1584325" y="5105400"/>
              <a:chExt cx="368300" cy="479426"/>
            </a:xfrm>
          </p:grpSpPr>
          <p:sp>
            <p:nvSpPr>
              <p:cNvPr id="23562" name="Freeform 44"/>
              <p:cNvSpPr/>
              <p:nvPr/>
            </p:nvSpPr>
            <p:spPr>
              <a:xfrm>
                <a:off x="1641475" y="5105400"/>
                <a:ext cx="255588" cy="184150"/>
              </a:xfrm>
              <a:custGeom>
                <a:avLst/>
                <a:gdLst/>
                <a:ahLst/>
                <a:cxnLst>
                  <a:cxn ang="0">
                    <a:pos x="52621" y="184150"/>
                  </a:cxn>
                  <a:cxn ang="0">
                    <a:pos x="52621" y="127777"/>
                  </a:cxn>
                  <a:cxn ang="0">
                    <a:pos x="75172" y="75163"/>
                  </a:cxn>
                  <a:cxn ang="0">
                    <a:pos x="127794" y="56372"/>
                  </a:cxn>
                  <a:cxn ang="0">
                    <a:pos x="180415" y="75163"/>
                  </a:cxn>
                  <a:cxn ang="0">
                    <a:pos x="202966" y="127777"/>
                  </a:cxn>
                  <a:cxn ang="0">
                    <a:pos x="202966" y="184150"/>
                  </a:cxn>
                  <a:cxn ang="0">
                    <a:pos x="255588" y="184150"/>
                  </a:cxn>
                  <a:cxn ang="0">
                    <a:pos x="255588" y="127777"/>
                  </a:cxn>
                  <a:cxn ang="0">
                    <a:pos x="127794" y="0"/>
                  </a:cxn>
                  <a:cxn ang="0">
                    <a:pos x="0" y="127777"/>
                  </a:cxn>
                  <a:cxn ang="0">
                    <a:pos x="0" y="184150"/>
                  </a:cxn>
                  <a:cxn ang="0">
                    <a:pos x="52621" y="184150"/>
                  </a:cxn>
                </a:cxnLst>
                <a:pathLst>
                  <a:path w="68" h="49">
                    <a:moveTo>
                      <a:pt x="14" y="49"/>
                    </a:moveTo>
                    <a:cubicBezTo>
                      <a:pt x="14" y="34"/>
                      <a:pt x="14" y="34"/>
                      <a:pt x="14" y="34"/>
                    </a:cubicBezTo>
                    <a:cubicBezTo>
                      <a:pt x="14" y="29"/>
                      <a:pt x="16" y="24"/>
                      <a:pt x="20" y="20"/>
                    </a:cubicBezTo>
                    <a:cubicBezTo>
                      <a:pt x="24" y="17"/>
                      <a:pt x="29" y="15"/>
                      <a:pt x="34" y="15"/>
                    </a:cubicBezTo>
                    <a:cubicBezTo>
                      <a:pt x="39" y="15"/>
                      <a:pt x="44" y="17"/>
                      <a:pt x="48" y="20"/>
                    </a:cubicBezTo>
                    <a:cubicBezTo>
                      <a:pt x="52" y="24"/>
                      <a:pt x="54" y="29"/>
                      <a:pt x="54" y="34"/>
                    </a:cubicBezTo>
                    <a:cubicBezTo>
                      <a:pt x="54" y="49"/>
                      <a:pt x="54" y="49"/>
                      <a:pt x="54" y="49"/>
                    </a:cubicBezTo>
                    <a:cubicBezTo>
                      <a:pt x="68" y="49"/>
                      <a:pt x="68" y="49"/>
                      <a:pt x="68" y="49"/>
                    </a:cubicBezTo>
                    <a:cubicBezTo>
                      <a:pt x="68" y="34"/>
                      <a:pt x="68" y="34"/>
                      <a:pt x="68" y="34"/>
                    </a:cubicBezTo>
                    <a:cubicBezTo>
                      <a:pt x="68" y="15"/>
                      <a:pt x="53" y="0"/>
                      <a:pt x="34" y="0"/>
                    </a:cubicBezTo>
                    <a:cubicBezTo>
                      <a:pt x="15" y="0"/>
                      <a:pt x="0" y="15"/>
                      <a:pt x="0" y="34"/>
                    </a:cubicBezTo>
                    <a:cubicBezTo>
                      <a:pt x="0" y="49"/>
                      <a:pt x="0" y="49"/>
                      <a:pt x="0" y="49"/>
                    </a:cubicBezTo>
                    <a:lnTo>
                      <a:pt x="14" y="49"/>
                    </a:lnTo>
                    <a:close/>
                  </a:path>
                </a:pathLst>
              </a:custGeom>
              <a:solidFill>
                <a:schemeClr val="bg1"/>
              </a:solidFill>
              <a:ln w="9525">
                <a:noFill/>
              </a:ln>
            </p:spPr>
            <p:txBody>
              <a:bodyPr/>
              <a:p>
                <a:endParaRPr lang="zh-CN" altLang="en-US"/>
              </a:p>
            </p:txBody>
          </p:sp>
          <p:sp>
            <p:nvSpPr>
              <p:cNvPr id="23563" name="Freeform 45"/>
              <p:cNvSpPr>
                <a:spLocks noEditPoints="1"/>
              </p:cNvSpPr>
              <p:nvPr/>
            </p:nvSpPr>
            <p:spPr>
              <a:xfrm>
                <a:off x="1584325" y="5326063"/>
                <a:ext cx="368300" cy="258763"/>
              </a:xfrm>
              <a:custGeom>
                <a:avLst/>
                <a:gdLst/>
                <a:ahLst/>
                <a:cxnLst>
                  <a:cxn ang="0">
                    <a:pos x="0" y="0"/>
                  </a:cxn>
                  <a:cxn ang="0">
                    <a:pos x="0" y="258763"/>
                  </a:cxn>
                  <a:cxn ang="0">
                    <a:pos x="368300" y="258763"/>
                  </a:cxn>
                  <a:cxn ang="0">
                    <a:pos x="368300" y="0"/>
                  </a:cxn>
                  <a:cxn ang="0">
                    <a:pos x="0" y="0"/>
                  </a:cxn>
                  <a:cxn ang="0">
                    <a:pos x="202940" y="146257"/>
                  </a:cxn>
                  <a:cxn ang="0">
                    <a:pos x="202940" y="195009"/>
                  </a:cxn>
                  <a:cxn ang="0">
                    <a:pos x="165359" y="195009"/>
                  </a:cxn>
                  <a:cxn ang="0">
                    <a:pos x="165359" y="146257"/>
                  </a:cxn>
                  <a:cxn ang="0">
                    <a:pos x="142810" y="108755"/>
                  </a:cxn>
                  <a:cxn ang="0">
                    <a:pos x="184150" y="71253"/>
                  </a:cxn>
                  <a:cxn ang="0">
                    <a:pos x="221731" y="108755"/>
                  </a:cxn>
                  <a:cxn ang="0">
                    <a:pos x="202940" y="146257"/>
                  </a:cxn>
                </a:cxnLst>
                <a:pathLst>
                  <a:path w="98" h="69">
                    <a:moveTo>
                      <a:pt x="0" y="0"/>
                    </a:moveTo>
                    <a:cubicBezTo>
                      <a:pt x="0" y="69"/>
                      <a:pt x="0" y="69"/>
                      <a:pt x="0" y="69"/>
                    </a:cubicBezTo>
                    <a:cubicBezTo>
                      <a:pt x="98" y="69"/>
                      <a:pt x="98" y="69"/>
                      <a:pt x="98" y="69"/>
                    </a:cubicBezTo>
                    <a:cubicBezTo>
                      <a:pt x="98" y="0"/>
                      <a:pt x="98" y="0"/>
                      <a:pt x="98" y="0"/>
                    </a:cubicBezTo>
                    <a:lnTo>
                      <a:pt x="0" y="0"/>
                    </a:lnTo>
                    <a:close/>
                    <a:moveTo>
                      <a:pt x="54" y="39"/>
                    </a:moveTo>
                    <a:cubicBezTo>
                      <a:pt x="54" y="52"/>
                      <a:pt x="54" y="52"/>
                      <a:pt x="54" y="52"/>
                    </a:cubicBezTo>
                    <a:cubicBezTo>
                      <a:pt x="44" y="52"/>
                      <a:pt x="44" y="52"/>
                      <a:pt x="44" y="52"/>
                    </a:cubicBezTo>
                    <a:cubicBezTo>
                      <a:pt x="44" y="39"/>
                      <a:pt x="44" y="39"/>
                      <a:pt x="44" y="39"/>
                    </a:cubicBezTo>
                    <a:cubicBezTo>
                      <a:pt x="41" y="37"/>
                      <a:pt x="38" y="33"/>
                      <a:pt x="38" y="29"/>
                    </a:cubicBezTo>
                    <a:cubicBezTo>
                      <a:pt x="38" y="24"/>
                      <a:pt x="43" y="19"/>
                      <a:pt x="49" y="19"/>
                    </a:cubicBezTo>
                    <a:cubicBezTo>
                      <a:pt x="55" y="19"/>
                      <a:pt x="59" y="24"/>
                      <a:pt x="59" y="29"/>
                    </a:cubicBezTo>
                    <a:cubicBezTo>
                      <a:pt x="59" y="33"/>
                      <a:pt x="57" y="37"/>
                      <a:pt x="54" y="39"/>
                    </a:cubicBezTo>
                    <a:close/>
                  </a:path>
                </a:pathLst>
              </a:custGeom>
              <a:solidFill>
                <a:schemeClr val="bg1"/>
              </a:solidFill>
              <a:ln w="9525">
                <a:noFill/>
              </a:ln>
            </p:spPr>
            <p:txBody>
              <a:bodyPr/>
              <a:p>
                <a:endParaRPr lang="zh-CN" altLang="en-US"/>
              </a:p>
            </p:txBody>
          </p:sp>
        </p:grpSp>
      </p:grpSp>
      <p:grpSp>
        <p:nvGrpSpPr>
          <p:cNvPr id="38" name="组合 37"/>
          <p:cNvGrpSpPr/>
          <p:nvPr/>
        </p:nvGrpSpPr>
        <p:grpSpPr>
          <a:xfrm>
            <a:off x="1366838" y="603250"/>
            <a:ext cx="9904412" cy="862013"/>
            <a:chOff x="979096" y="4993283"/>
            <a:chExt cx="5279381" cy="631202"/>
          </a:xfrm>
        </p:grpSpPr>
        <p:sp>
          <p:nvSpPr>
            <p:cNvPr id="23565" name="矩形 38"/>
            <p:cNvSpPr/>
            <p:nvPr/>
          </p:nvSpPr>
          <p:spPr>
            <a:xfrm>
              <a:off x="979096" y="5332849"/>
              <a:ext cx="5279381" cy="291636"/>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对界面进行点击按钮输入等操作，检查应用是否崩溃。</a:t>
              </a:r>
              <a:endParaRPr lang="zh-CN" altLang="en-US" sz="2000" dirty="0">
                <a:solidFill>
                  <a:schemeClr val="bg1"/>
                </a:solidFill>
                <a:latin typeface="等线 Light" panose="02010600030101010101" charset="-122"/>
                <a:ea typeface="等线 Light" panose="02010600030101010101" charset="-122"/>
              </a:endParaRPr>
            </a:p>
          </p:txBody>
        </p:sp>
        <p:sp>
          <p:nvSpPr>
            <p:cNvPr id="23566" name="矩形 39"/>
            <p:cNvSpPr/>
            <p:nvPr/>
          </p:nvSpPr>
          <p:spPr>
            <a:xfrm>
              <a:off x="979096" y="4993283"/>
              <a:ext cx="1325880" cy="269345"/>
            </a:xfrm>
            <a:prstGeom prst="rect">
              <a:avLst/>
            </a:prstGeom>
            <a:noFill/>
            <a:ln w="9525">
              <a:noFill/>
            </a:ln>
          </p:spPr>
          <p:txBody>
            <a:bodyPr wrap="square" anchor="t">
              <a:spAutoFit/>
            </a:bodyPr>
            <a:p>
              <a:r>
                <a:rPr lang="zh-CN" altLang="en-US" b="1" dirty="0">
                  <a:solidFill>
                    <a:schemeClr val="bg1"/>
                  </a:solidFill>
                  <a:latin typeface="等线" panose="02010600030101010101" charset="-122"/>
                  <a:ea typeface="等线" panose="02010600030101010101" charset="-122"/>
                </a:rPr>
                <a:t>界面</a:t>
              </a:r>
              <a:r>
                <a:rPr lang="en-US" altLang="zh-CN" b="1" dirty="0">
                  <a:solidFill>
                    <a:schemeClr val="bg1"/>
                  </a:solidFill>
                  <a:latin typeface="等线" panose="02010600030101010101" charset="-122"/>
                  <a:ea typeface="等线" panose="02010600030101010101" charset="-122"/>
                </a:rPr>
                <a:t>ui</a:t>
              </a:r>
              <a:r>
                <a:rPr lang="zh-CN" altLang="en-US" b="1" dirty="0">
                  <a:solidFill>
                    <a:schemeClr val="bg1"/>
                  </a:solidFill>
                  <a:latin typeface="等线" panose="02010600030101010101" charset="-122"/>
                  <a:ea typeface="等线" panose="02010600030101010101" charset="-122"/>
                </a:rPr>
                <a:t>测试</a:t>
              </a:r>
              <a:endParaRPr lang="zh-CN" altLang="en-US" b="1" dirty="0">
                <a:solidFill>
                  <a:schemeClr val="bg1"/>
                </a:solidFill>
                <a:latin typeface="等线" panose="02010600030101010101" charset="-122"/>
                <a:ea typeface="等线" panose="02010600030101010101" charset="-122"/>
              </a:endParaRPr>
            </a:p>
          </p:txBody>
        </p:sp>
      </p:grpSp>
      <p:grpSp>
        <p:nvGrpSpPr>
          <p:cNvPr id="41" name="组合 40"/>
          <p:cNvGrpSpPr/>
          <p:nvPr/>
        </p:nvGrpSpPr>
        <p:grpSpPr>
          <a:xfrm>
            <a:off x="1612900" y="2278063"/>
            <a:ext cx="9567863" cy="1074737"/>
            <a:chOff x="979096" y="5005345"/>
            <a:chExt cx="5279381" cy="1074744"/>
          </a:xfrm>
        </p:grpSpPr>
        <p:sp>
          <p:nvSpPr>
            <p:cNvPr id="23568" name="矩形 41"/>
            <p:cNvSpPr/>
            <p:nvPr/>
          </p:nvSpPr>
          <p:spPr>
            <a:xfrm>
              <a:off x="979096" y="5373481"/>
              <a:ext cx="5279381" cy="706608"/>
            </a:xfrm>
            <a:prstGeom prst="rect">
              <a:avLst/>
            </a:prstGeom>
            <a:noFill/>
            <a:ln w="9525">
              <a:noFill/>
            </a:ln>
          </p:spPr>
          <p:txBody>
            <a:bodyPr wrap="square" anchor="t">
              <a:spAutoFit/>
            </a:bodyPr>
            <a:p>
              <a:pPr algn="just"/>
              <a:r>
                <a:rPr lang="zh-CN" altLang="en-US" sz="2000" dirty="0">
                  <a:solidFill>
                    <a:schemeClr val="bg1"/>
                  </a:solidFill>
                  <a:latin typeface="等线 Light" panose="02010600030101010101" charset="-122"/>
                  <a:ea typeface="等线 Light" panose="02010600030101010101" charset="-122"/>
                </a:rPr>
                <a:t>通过各种不符合软件要求的测试（如未登录即创建场景），多次退出场景并重新加入等。检查程序能否提示或者抛出异常，停止操作。</a:t>
              </a:r>
              <a:endParaRPr lang="zh-CN" altLang="en-US" sz="2000" dirty="0">
                <a:solidFill>
                  <a:schemeClr val="bg1"/>
                </a:solidFill>
                <a:latin typeface="等线 Light" panose="02010600030101010101" charset="-122"/>
                <a:ea typeface="等线 Light" panose="02010600030101010101" charset="-122"/>
              </a:endParaRPr>
            </a:p>
          </p:txBody>
        </p:sp>
        <p:sp>
          <p:nvSpPr>
            <p:cNvPr id="23569" name="矩形 42"/>
            <p:cNvSpPr/>
            <p:nvPr/>
          </p:nvSpPr>
          <p:spPr>
            <a:xfrm>
              <a:off x="979096" y="5005345"/>
              <a:ext cx="1554480" cy="368224"/>
            </a:xfrm>
            <a:prstGeom prst="rect">
              <a:avLst/>
            </a:prstGeom>
            <a:noFill/>
            <a:ln w="9525">
              <a:noFill/>
            </a:ln>
          </p:spPr>
          <p:txBody>
            <a:bodyPr wrap="square" anchor="t">
              <a:spAutoFit/>
            </a:bodyPr>
            <a:p>
              <a:r>
                <a:rPr lang="zh-CN" altLang="zh-CN" b="1" dirty="0">
                  <a:solidFill>
                    <a:schemeClr val="bg1"/>
                  </a:solidFill>
                  <a:latin typeface="等线" panose="02010600030101010101" charset="-122"/>
                  <a:ea typeface="等线" panose="02010600030101010101" charset="-122"/>
                </a:rPr>
                <a:t>寻找异常测试</a:t>
              </a:r>
              <a:endParaRPr lang="zh-CN" altLang="zh-CN" b="1" dirty="0">
                <a:solidFill>
                  <a:schemeClr val="bg1"/>
                </a:solidFill>
                <a:latin typeface="等线" panose="02010600030101010101" charset="-122"/>
                <a:ea typeface="等线" panose="02010600030101010101" charset="-122"/>
              </a:endParaRPr>
            </a:p>
          </p:txBody>
        </p:sp>
      </p:grpSp>
      <p:sp>
        <p:nvSpPr>
          <p:cNvPr id="23570" name="矩形 47"/>
          <p:cNvSpPr/>
          <p:nvPr/>
        </p:nvSpPr>
        <p:spPr>
          <a:xfrm>
            <a:off x="762000" y="4040188"/>
            <a:ext cx="10509250" cy="1814512"/>
          </a:xfrm>
          <a:prstGeom prst="rect">
            <a:avLst/>
          </a:prstGeom>
          <a:noFill/>
          <a:ln w="9525">
            <a:noFill/>
          </a:ln>
        </p:spPr>
        <p:txBody>
          <a:bodyPr wrap="square" anchor="t">
            <a:spAutoFit/>
          </a:bodyPr>
          <a:p>
            <a:pPr algn="just"/>
            <a:r>
              <a:rPr lang="zh-CN" altLang="en-US" sz="2800" dirty="0">
                <a:solidFill>
                  <a:schemeClr val="bg1"/>
                </a:solidFill>
                <a:latin typeface="等线 Light" panose="02010600030101010101" charset="-122"/>
                <a:ea typeface="等线 Light" panose="02010600030101010101" charset="-122"/>
              </a:rPr>
              <a:t>在测试中，也出现了手机程序程序崩溃，网页显示信息错误等问题。比如手机应用在加入场景之后，在后台强制关闭并卸载应用，接着安装回应用扫描新的一个场景，会出现将上一次的场景时间也记录的问题。</a:t>
            </a:r>
            <a:endParaRPr lang="zh-CN" altLang="en-US" sz="2800" dirty="0">
              <a:solidFill>
                <a:schemeClr val="bg1"/>
              </a:solidFill>
              <a:latin typeface="等线 Light" panose="02010600030101010101" charset="-122"/>
              <a:ea typeface="等线 Light" panose="02010600030101010101" charset="-122"/>
            </a:endParaRPr>
          </a:p>
        </p:txBody>
      </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1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ppt_w</p:attrName>
                                        </p:attrNameLst>
                                      </p:cBhvr>
                                      <p:tavLst>
                                        <p:tav tm="0" fmla="#ppt_w*sin(2.5*pi*$)">
                                          <p:val>
                                            <p:fltVal val="0.000000"/>
                                          </p:val>
                                        </p:tav>
                                        <p:tav tm="100000">
                                          <p:val>
                                            <p:fltVal val="1.000000"/>
                                          </p:val>
                                        </p:tav>
                                      </p:tavLst>
                                    </p:anim>
                                    <p:anim calcmode="lin" valueType="num">
                                      <p:cBhvr>
                                        <p:cTn id="9" dur="1000" fill="hold"/>
                                        <p:tgtEl>
                                          <p:spTgt spid="6"/>
                                        </p:tgtEl>
                                        <p:attrNameLst>
                                          <p:attrName>ppt_h</p:attrName>
                                        </p:attrNameLst>
                                      </p:cBhvr>
                                      <p:tavLst>
                                        <p:tav tm="0">
                                          <p:val>
                                            <p:strVal val="#ppt_h"/>
                                          </p:val>
                                        </p:tav>
                                        <p:tav tm="100000">
                                          <p:val>
                                            <p:strVal val="#ppt_h"/>
                                          </p:val>
                                        </p:tav>
                                      </p:tavLst>
                                    </p:anim>
                                  </p:childTnLst>
                                </p:cTn>
                              </p:par>
                              <p:par>
                                <p:cTn id="10" presetID="42" presetClass="entr" presetSubtype="0" fill="hold" nodeType="withEffect">
                                  <p:stCondLst>
                                    <p:cond delay="270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5" presetClass="entr" presetSubtype="0" fill="hold" nodeType="withEffect">
                                  <p:stCondLst>
                                    <p:cond delay="36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ppt_w</p:attrName>
                                        </p:attrNameLst>
                                      </p:cBhvr>
                                      <p:tavLst>
                                        <p:tav tm="0" fmla="#ppt_w*sin(2.5*pi*$)">
                                          <p:val>
                                            <p:fltVal val="0.000000"/>
                                          </p:val>
                                        </p:tav>
                                        <p:tav tm="100000">
                                          <p:val>
                                            <p:fltVal val="1.000000"/>
                                          </p:val>
                                        </p:tav>
                                      </p:tavLst>
                                    </p:anim>
                                    <p:anim calcmode="lin" valueType="num">
                                      <p:cBhvr>
                                        <p:cTn id="19" dur="1000" fill="hold"/>
                                        <p:tgtEl>
                                          <p:spTgt spid="16"/>
                                        </p:tgtEl>
                                        <p:attrNameLst>
                                          <p:attrName>ppt_h</p:attrName>
                                        </p:attrNameLst>
                                      </p:cBhvr>
                                      <p:tavLst>
                                        <p:tav tm="0">
                                          <p:val>
                                            <p:strVal val="#ppt_h"/>
                                          </p:val>
                                        </p:tav>
                                        <p:tav tm="100000">
                                          <p:val>
                                            <p:strVal val="#ppt_h"/>
                                          </p:val>
                                        </p:tav>
                                      </p:tavLst>
                                    </p:anim>
                                  </p:childTnLst>
                                </p:cTn>
                              </p:par>
                              <p:par>
                                <p:cTn id="20" presetID="42" presetClass="entr" presetSubtype="0" fill="hold" nodeType="withEffect">
                                  <p:stCondLst>
                                    <p:cond delay="4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570"/>
                                        </p:tgtEl>
                                        <p:attrNameLst>
                                          <p:attrName>style.visibility</p:attrName>
                                        </p:attrNameLst>
                                      </p:cBhvr>
                                      <p:to>
                                        <p:strVal val="visible"/>
                                      </p:to>
                                    </p:set>
                                    <p:animEffect transition="in" filter="fade">
                                      <p:cBhvr>
                                        <p:cTn id="29" dur="500"/>
                                        <p:tgtEl>
                                          <p:spTgt spid="23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椭圆 21"/>
          <p:cNvSpPr/>
          <p:nvPr/>
        </p:nvSpPr>
        <p:spPr>
          <a:xfrm rot="1712728">
            <a:off x="7293761" y="362106"/>
            <a:ext cx="945198" cy="945197"/>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椭圆 17"/>
          <p:cNvSpPr/>
          <p:nvPr/>
        </p:nvSpPr>
        <p:spPr>
          <a:xfrm rot="1712728">
            <a:off x="10718800" y="1703388"/>
            <a:ext cx="855663" cy="8556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矩形 1"/>
          <p:cNvSpPr/>
          <p:nvPr/>
        </p:nvSpPr>
        <p:spPr>
          <a:xfrm>
            <a:off x="941388" y="554038"/>
            <a:ext cx="2427288" cy="706438"/>
          </a:xfrm>
          <a:prstGeom prst="rect">
            <a:avLst/>
          </a:prstGeom>
        </p:spPr>
        <p:txBody>
          <a:bodyPr wrap="none">
            <a:spAutoFit/>
          </a:bodyPr>
          <a:lstStyle/>
          <a:p>
            <a:pPr fontAlgn="auto"/>
            <a:r>
              <a:rPr lang="zh-CN" altLang="en-US" sz="4000" strike="noStrike" noProof="1" dirty="0">
                <a:solidFill>
                  <a:schemeClr val="accent5"/>
                </a:solidFill>
                <a:latin typeface="+mn-lt"/>
                <a:ea typeface="+mn-ea"/>
                <a:cs typeface="+mn-cs"/>
              </a:rPr>
              <a:t>C</a:t>
            </a:r>
            <a:r>
              <a:rPr lang="zh-CN" altLang="en-US" sz="4000" strike="noStrike" noProof="1" dirty="0">
                <a:solidFill>
                  <a:schemeClr val="bg1"/>
                </a:solidFill>
                <a:latin typeface="+mn-lt"/>
                <a:ea typeface="+mn-ea"/>
                <a:cs typeface="+mn-cs"/>
              </a:rPr>
              <a:t>ONTENT</a:t>
            </a:r>
            <a:endParaRPr lang="zh-CN" altLang="en-US" sz="4000" strike="noStrike" noProof="1" dirty="0">
              <a:solidFill>
                <a:schemeClr val="bg1"/>
              </a:solidFill>
            </a:endParaRPr>
          </a:p>
        </p:txBody>
      </p:sp>
      <p:sp>
        <p:nvSpPr>
          <p:cNvPr id="13" name="矩形: 圆角 12"/>
          <p:cNvSpPr/>
          <p:nvPr/>
        </p:nvSpPr>
        <p:spPr>
          <a:xfrm>
            <a:off x="769938" y="554038"/>
            <a:ext cx="2771775" cy="706438"/>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椭圆 2"/>
          <p:cNvSpPr/>
          <p:nvPr/>
        </p:nvSpPr>
        <p:spPr>
          <a:xfrm rot="1712728">
            <a:off x="7859713" y="115888"/>
            <a:ext cx="1887538" cy="1885950"/>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椭圆 3"/>
          <p:cNvSpPr/>
          <p:nvPr/>
        </p:nvSpPr>
        <p:spPr>
          <a:xfrm rot="1712728">
            <a:off x="10137775" y="255588"/>
            <a:ext cx="1035050" cy="1036638"/>
          </a:xfrm>
          <a:prstGeom prst="ellipse">
            <a:avLst/>
          </a:prstGeom>
          <a:solidFill>
            <a:schemeClr val="accent4">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10357735" y="1075793"/>
            <a:ext cx="1094273"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11269663" y="2060575"/>
            <a:ext cx="798513" cy="798513"/>
          </a:xfrm>
          <a:prstGeom prst="ellipse">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椭圆 11"/>
          <p:cNvSpPr/>
          <p:nvPr/>
        </p:nvSpPr>
        <p:spPr>
          <a:xfrm rot="1712728">
            <a:off x="9398000" y="-136525"/>
            <a:ext cx="927100" cy="92551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9378208" y="1075794"/>
            <a:ext cx="1094273"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椭圆 19"/>
          <p:cNvSpPr/>
          <p:nvPr/>
        </p:nvSpPr>
        <p:spPr>
          <a:xfrm rot="1712728">
            <a:off x="11179861" y="-104013"/>
            <a:ext cx="1094273" cy="1094274"/>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椭圆 20"/>
          <p:cNvSpPr/>
          <p:nvPr/>
        </p:nvSpPr>
        <p:spPr>
          <a:xfrm rot="1712728">
            <a:off x="7645114" y="-100953"/>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11552094" y="644810"/>
            <a:ext cx="1094274" cy="1094272"/>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椭圆 23"/>
          <p:cNvSpPr/>
          <p:nvPr/>
        </p:nvSpPr>
        <p:spPr>
          <a:xfrm rot="1712728">
            <a:off x="2006945" y="2209750"/>
            <a:ext cx="406830" cy="406830"/>
          </a:xfrm>
          <a:prstGeom prst="ellipse">
            <a:avLst/>
          </a:prstGeom>
          <a:solidFill>
            <a:srgbClr val="D95B5B">
              <a:alpha val="80000"/>
            </a:srgbClr>
          </a:solidFill>
          <a:ln>
            <a:solidFill>
              <a:srgbClr val="FFFFFF">
                <a:alpha val="30196"/>
              </a:srgbClr>
            </a:solidFill>
          </a:ln>
          <a:effectLst>
            <a:reflection blurRad="6350" stA="50000" endA="300" endPos="5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矩形 24"/>
          <p:cNvSpPr/>
          <p:nvPr/>
        </p:nvSpPr>
        <p:spPr>
          <a:xfrm>
            <a:off x="2585649" y="2228499"/>
            <a:ext cx="1097280" cy="368300"/>
          </a:xfrm>
          <a:prstGeom prst="rect">
            <a:avLst/>
          </a:prstGeom>
          <a:effectLst>
            <a:reflection stA="50000" endA="300" endPos="55000" dir="5400000" sy="-100000" algn="bl" rotWithShape="0"/>
          </a:effectLst>
        </p:spPr>
        <p:txBody>
          <a:bodyPr wrap="none">
            <a:spAutoFit/>
          </a:bodyPr>
          <a:lstStyle/>
          <a:p>
            <a:pPr fontAlgn="auto"/>
            <a:r>
              <a:rPr lang="zh-CN" strike="noStrike" noProof="1" dirty="0">
                <a:solidFill>
                  <a:schemeClr val="bg1"/>
                </a:solidFill>
                <a:latin typeface="+mn-lt"/>
                <a:ea typeface="+mn-ea"/>
                <a:cs typeface="+mn-cs"/>
              </a:rPr>
              <a:t>主要功能</a:t>
            </a:r>
            <a:endParaRPr lang="zh-CN" strike="noStrike" noProof="1" dirty="0">
              <a:solidFill>
                <a:schemeClr val="bg1"/>
              </a:solidFill>
            </a:endParaRPr>
          </a:p>
        </p:txBody>
      </p:sp>
      <p:sp>
        <p:nvSpPr>
          <p:cNvPr id="28" name="椭圆 27"/>
          <p:cNvSpPr/>
          <p:nvPr/>
        </p:nvSpPr>
        <p:spPr>
          <a:xfrm rot="1712728">
            <a:off x="2006945" y="3559803"/>
            <a:ext cx="406830" cy="406830"/>
          </a:xfrm>
          <a:prstGeom prst="ellipse">
            <a:avLst/>
          </a:prstGeom>
          <a:solidFill>
            <a:srgbClr val="D95B5B">
              <a:alpha val="80000"/>
            </a:srgbClr>
          </a:solidFill>
          <a:ln>
            <a:solidFill>
              <a:srgbClr val="FFFFFF">
                <a:alpha val="30196"/>
              </a:srgbClr>
            </a:solidFill>
          </a:ln>
          <a:effectLst>
            <a:reflection blurRad="6350" stA="50000" endA="300" endPos="5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矩形 28"/>
          <p:cNvSpPr/>
          <p:nvPr/>
        </p:nvSpPr>
        <p:spPr>
          <a:xfrm>
            <a:off x="2585649" y="3578552"/>
            <a:ext cx="1097280" cy="368300"/>
          </a:xfrm>
          <a:prstGeom prst="rect">
            <a:avLst/>
          </a:prstGeom>
          <a:effectLst>
            <a:reflection stA="50000" endA="300" endPos="55000" dir="5400000" sy="-100000" algn="bl" rotWithShape="0"/>
          </a:effectLst>
        </p:spPr>
        <p:txBody>
          <a:bodyPr wrap="none">
            <a:spAutoFit/>
          </a:bodyPr>
          <a:lstStyle/>
          <a:p>
            <a:pPr fontAlgn="auto"/>
            <a:r>
              <a:rPr lang="zh-CN" altLang="en-US" strike="noStrike" noProof="1" dirty="0">
                <a:solidFill>
                  <a:schemeClr val="bg1"/>
                </a:solidFill>
                <a:latin typeface="+mn-lt"/>
                <a:ea typeface="+mn-ea"/>
                <a:cs typeface="+mn-cs"/>
              </a:rPr>
              <a:t>测试工作</a:t>
            </a:r>
            <a:endParaRPr lang="zh-CN" altLang="en-US" strike="noStrike" noProof="1" dirty="0">
              <a:solidFill>
                <a:schemeClr val="bg1"/>
              </a:solidFill>
            </a:endParaRPr>
          </a:p>
        </p:txBody>
      </p:sp>
      <p:sp>
        <p:nvSpPr>
          <p:cNvPr id="31" name="椭圆 30"/>
          <p:cNvSpPr/>
          <p:nvPr/>
        </p:nvSpPr>
        <p:spPr>
          <a:xfrm rot="1712728">
            <a:off x="6873406" y="2209750"/>
            <a:ext cx="406830" cy="406830"/>
          </a:xfrm>
          <a:prstGeom prst="ellipse">
            <a:avLst/>
          </a:prstGeom>
          <a:solidFill>
            <a:srgbClr val="D95B5B">
              <a:alpha val="80000"/>
            </a:srgbClr>
          </a:solidFill>
          <a:ln>
            <a:solidFill>
              <a:srgbClr val="FFFFFF">
                <a:alpha val="30196"/>
              </a:srgbClr>
            </a:solidFill>
          </a:ln>
          <a:effectLst>
            <a:reflection blurRad="6350" stA="50000" endA="300" endPos="5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2" name="矩形 31"/>
          <p:cNvSpPr/>
          <p:nvPr/>
        </p:nvSpPr>
        <p:spPr>
          <a:xfrm>
            <a:off x="7452110" y="2228499"/>
            <a:ext cx="1097280" cy="368300"/>
          </a:xfrm>
          <a:prstGeom prst="rect">
            <a:avLst/>
          </a:prstGeom>
          <a:effectLst>
            <a:reflection stA="50000" endA="300" endPos="55000" dir="5400000" sy="-100000" algn="bl" rotWithShape="0"/>
          </a:effectLst>
        </p:spPr>
        <p:txBody>
          <a:bodyPr wrap="none">
            <a:spAutoFit/>
          </a:bodyPr>
          <a:lstStyle/>
          <a:p>
            <a:pPr fontAlgn="auto"/>
            <a:r>
              <a:rPr lang="zh-CN" strike="noStrike" noProof="1" dirty="0">
                <a:solidFill>
                  <a:schemeClr val="bg1"/>
                </a:solidFill>
                <a:latin typeface="+mn-lt"/>
                <a:ea typeface="+mn-ea"/>
                <a:cs typeface="+mn-cs"/>
              </a:rPr>
              <a:t>关键难点</a:t>
            </a:r>
            <a:endParaRPr lang="zh-CN" strike="noStrike" noProof="1" dirty="0">
              <a:solidFill>
                <a:schemeClr val="bg1"/>
              </a:solidFill>
            </a:endParaRPr>
          </a:p>
        </p:txBody>
      </p:sp>
      <p:sp>
        <p:nvSpPr>
          <p:cNvPr id="34" name="椭圆 33"/>
          <p:cNvSpPr/>
          <p:nvPr/>
        </p:nvSpPr>
        <p:spPr>
          <a:xfrm rot="1712728">
            <a:off x="6873406" y="3559803"/>
            <a:ext cx="406830" cy="406830"/>
          </a:xfrm>
          <a:prstGeom prst="ellipse">
            <a:avLst/>
          </a:prstGeom>
          <a:solidFill>
            <a:srgbClr val="D95B5B">
              <a:alpha val="80000"/>
            </a:srgbClr>
          </a:solidFill>
          <a:ln>
            <a:solidFill>
              <a:srgbClr val="FFFFFF">
                <a:alpha val="30196"/>
              </a:srgbClr>
            </a:solidFill>
          </a:ln>
          <a:effectLst>
            <a:reflection blurRad="6350" stA="50000" endA="300" endPos="5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5" name="矩形 34"/>
          <p:cNvSpPr/>
          <p:nvPr/>
        </p:nvSpPr>
        <p:spPr>
          <a:xfrm>
            <a:off x="7452110" y="3578552"/>
            <a:ext cx="1097280" cy="368300"/>
          </a:xfrm>
          <a:prstGeom prst="rect">
            <a:avLst/>
          </a:prstGeom>
          <a:effectLst>
            <a:reflection stA="50000" endA="300" endPos="55000" dir="5400000" sy="-100000" algn="bl" rotWithShape="0"/>
          </a:effectLst>
        </p:spPr>
        <p:txBody>
          <a:bodyPr wrap="none">
            <a:spAutoFit/>
          </a:bodyPr>
          <a:lstStyle/>
          <a:p>
            <a:pPr fontAlgn="auto"/>
            <a:r>
              <a:rPr lang="zh-CN" strike="noStrike" noProof="1" dirty="0">
                <a:solidFill>
                  <a:schemeClr val="bg1"/>
                </a:solidFill>
                <a:latin typeface="+mn-lt"/>
                <a:ea typeface="+mn-ea"/>
                <a:cs typeface="+mn-cs"/>
              </a:rPr>
              <a:t>分析改进</a:t>
            </a:r>
            <a:endParaRPr lang="zh-CN" strike="noStrike" noProof="1" dirty="0">
              <a:solidFill>
                <a:schemeClr val="bg1"/>
              </a:solidFill>
            </a:endParaRPr>
          </a:p>
        </p:txBody>
      </p:sp>
      <p:sp>
        <p:nvSpPr>
          <p:cNvPr id="7" name="椭圆 6"/>
          <p:cNvSpPr/>
          <p:nvPr/>
        </p:nvSpPr>
        <p:spPr>
          <a:xfrm rot="1712728">
            <a:off x="2006766" y="4890763"/>
            <a:ext cx="406830" cy="406830"/>
          </a:xfrm>
          <a:prstGeom prst="ellipse">
            <a:avLst/>
          </a:prstGeom>
          <a:solidFill>
            <a:srgbClr val="D95B5B">
              <a:alpha val="80000"/>
            </a:srgbClr>
          </a:solidFill>
          <a:ln>
            <a:solidFill>
              <a:srgbClr val="FFFFFF">
                <a:alpha val="30196"/>
              </a:srgbClr>
            </a:solidFill>
          </a:ln>
          <a:effectLst>
            <a:reflection blurRad="6350" stA="50000" endA="300" endPos="5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sp>
        <p:nvSpPr>
          <p:cNvPr id="8" name="矩形 7"/>
          <p:cNvSpPr/>
          <p:nvPr/>
        </p:nvSpPr>
        <p:spPr>
          <a:xfrm>
            <a:off x="2585470" y="4909512"/>
            <a:ext cx="1097280" cy="368300"/>
          </a:xfrm>
          <a:prstGeom prst="rect">
            <a:avLst/>
          </a:prstGeom>
          <a:effectLst>
            <a:reflection stA="50000" endA="300" endPos="55000" dir="5400000" sy="-100000" algn="bl" rotWithShape="0"/>
          </a:effectLst>
        </p:spPr>
        <p:txBody>
          <a:bodyPr wrap="none">
            <a:spAutoFit/>
          </a:bodyPr>
          <a:p>
            <a:pPr fontAlgn="auto"/>
            <a:r>
              <a:rPr lang="zh-CN" strike="noStrike" noProof="1" dirty="0">
                <a:solidFill>
                  <a:schemeClr val="bg1"/>
                </a:solidFill>
                <a:latin typeface="+mn-lt"/>
                <a:ea typeface="+mn-ea"/>
                <a:cs typeface="+mn-cs"/>
              </a:rPr>
              <a:t>小组分工</a:t>
            </a:r>
            <a:endParaRPr lang="zh-CN" strike="noStrike" noProof="1" dirty="0">
              <a:solidFill>
                <a:schemeClr val="bg1"/>
              </a:solidFill>
            </a:endParaRPr>
          </a:p>
        </p:txBody>
      </p:sp>
    </p:spTree>
  </p:cSld>
  <p:clrMapOvr>
    <a:masterClrMapping/>
  </p:clrMapOvr>
  <p:transition spd="med" advTm="3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矩形 11"/>
          <p:cNvSpPr/>
          <p:nvPr/>
        </p:nvSpPr>
        <p:spPr>
          <a:xfrm>
            <a:off x="753745" y="2279650"/>
            <a:ext cx="10509250" cy="3107690"/>
          </a:xfrm>
          <a:prstGeom prst="rect">
            <a:avLst/>
          </a:prstGeom>
          <a:noFill/>
          <a:ln w="9525">
            <a:noFill/>
          </a:ln>
        </p:spPr>
        <p:txBody>
          <a:bodyPr wrap="square" anchor="t">
            <a:spAutoFit/>
          </a:bodyPr>
          <a:p>
            <a:pPr algn="just"/>
            <a:r>
              <a:rPr lang="zh-CN" altLang="en-US" sz="2800" dirty="0">
                <a:solidFill>
                  <a:schemeClr val="bg1"/>
                </a:solidFill>
                <a:latin typeface="等线 Light" panose="02010600030101010101" charset="-122"/>
                <a:ea typeface="等线 Light" panose="02010600030101010101" charset="-122"/>
              </a:rPr>
              <a:t>webSocket自动断开连接：当手机进入锁屏状态5分钟后，会自动断开与服务器的WebSocket连接，此时，如果再发送提问信息，会造成app崩溃的情况。</a:t>
            </a:r>
            <a:endParaRPr lang="zh-CN" altLang="en-US" sz="2800" dirty="0">
              <a:solidFill>
                <a:schemeClr val="bg1"/>
              </a:solidFill>
              <a:latin typeface="等线 Light" panose="02010600030101010101" charset="-122"/>
              <a:ea typeface="等线 Light" panose="02010600030101010101" charset="-122"/>
            </a:endParaRPr>
          </a:p>
          <a:p>
            <a:pPr algn="just"/>
            <a:endParaRPr lang="zh-CN" altLang="en-US" sz="2800" dirty="0">
              <a:solidFill>
                <a:schemeClr val="bg1"/>
              </a:solidFill>
              <a:latin typeface="等线 Light" panose="02010600030101010101" charset="-122"/>
              <a:ea typeface="等线 Light" panose="02010600030101010101" charset="-122"/>
            </a:endParaRPr>
          </a:p>
          <a:p>
            <a:pPr algn="just"/>
            <a:r>
              <a:rPr lang="zh-CN" altLang="en-US" sz="2800" dirty="0">
                <a:solidFill>
                  <a:schemeClr val="bg1"/>
                </a:solidFill>
                <a:latin typeface="等线 Light" panose="02010600030101010101" charset="-122"/>
                <a:ea typeface="等线 Light" panose="02010600030101010101" charset="-122"/>
              </a:rPr>
              <a:t>解决方法：每次发送信息会检查是否断开了与服务器的连接，如果是，则进行重新连接。(或者发送心跳包，每隔30秒发送一个空信息，已保持与服务器的长时间连接)</a:t>
            </a:r>
            <a:endParaRPr lang="zh-CN" altLang="en-US" sz="2800" dirty="0">
              <a:solidFill>
                <a:schemeClr val="bg1"/>
              </a:solidFill>
              <a:latin typeface="等线 Light" panose="02010600030101010101" charset="-122"/>
              <a:ea typeface="等线 Light" panose="02010600030101010101" charset="-122"/>
            </a:endParaRPr>
          </a:p>
        </p:txBody>
      </p:sp>
      <p:grpSp>
        <p:nvGrpSpPr>
          <p:cNvPr id="15" name="组合 14"/>
          <p:cNvGrpSpPr/>
          <p:nvPr/>
        </p:nvGrpSpPr>
        <p:grpSpPr>
          <a:xfrm>
            <a:off x="482600" y="291148"/>
            <a:ext cx="3640138" cy="609600"/>
            <a:chOff x="357367" y="553331"/>
            <a:chExt cx="3640455" cy="609600"/>
          </a:xfrm>
        </p:grpSpPr>
        <p:sp>
          <p:nvSpPr>
            <p:cNvPr id="27651" name="矩形 15"/>
            <p:cNvSpPr/>
            <p:nvPr/>
          </p:nvSpPr>
          <p:spPr>
            <a:xfrm>
              <a:off x="1018938" y="597630"/>
              <a:ext cx="2316682" cy="521970"/>
            </a:xfrm>
            <a:prstGeom prst="rect">
              <a:avLst/>
            </a:prstGeom>
            <a:noFill/>
            <a:ln w="9525">
              <a:noFill/>
            </a:ln>
          </p:spPr>
          <p:txBody>
            <a:bodyPr wrap="none" anchor="t">
              <a:spAutoFit/>
            </a:bodyPr>
            <a:p>
              <a:pPr algn="ctr"/>
              <a:r>
                <a:rPr lang="zh-CN" altLang="zh-CN" sz="2800" dirty="0">
                  <a:solidFill>
                    <a:schemeClr val="bg1"/>
                  </a:solidFill>
                  <a:latin typeface="等线" panose="02010600030101010101" charset="-122"/>
                  <a:ea typeface="等线" panose="02010600030101010101" charset="-122"/>
                </a:rPr>
                <a:t>安卓测试难点</a:t>
              </a:r>
              <a:endParaRPr lang="zh-CN" altLang="en-US" sz="2800" dirty="0">
                <a:solidFill>
                  <a:schemeClr val="bg1"/>
                </a:solidFill>
                <a:latin typeface="等线" panose="02010600030101010101" charset="-122"/>
                <a:ea typeface="等线" panose="02010600030101010101" charset="-122"/>
              </a:endParaRPr>
            </a:p>
          </p:txBody>
        </p:sp>
        <p:sp>
          <p:nvSpPr>
            <p:cNvPr id="54" name="矩形: 圆角 53"/>
            <p:cNvSpPr/>
            <p:nvPr/>
          </p:nvSpPr>
          <p:spPr>
            <a:xfrm>
              <a:off x="357367" y="553331"/>
              <a:ext cx="3640455" cy="609600"/>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77" name="图片 3"/>
          <p:cNvPicPr>
            <a:picLocks noChangeAspect="1"/>
          </p:cNvPicPr>
          <p:nvPr/>
        </p:nvPicPr>
        <p:blipFill>
          <a:blip r:embed="rId1"/>
          <a:stretch>
            <a:fillRect/>
          </a:stretch>
        </p:blipFill>
        <p:spPr>
          <a:xfrm>
            <a:off x="1219200" y="0"/>
            <a:ext cx="10972800" cy="6858000"/>
          </a:xfrm>
          <a:prstGeom prst="rect">
            <a:avLst/>
          </a:prstGeom>
          <a:noFill/>
          <a:ln w="9525">
            <a:noFill/>
          </a:ln>
        </p:spPr>
      </p:pic>
      <p:pic>
        <p:nvPicPr>
          <p:cNvPr id="24578" name="图片 1"/>
          <p:cNvPicPr>
            <a:picLocks noChangeAspect="1"/>
          </p:cNvPicPr>
          <p:nvPr/>
        </p:nvPicPr>
        <p:blipFill>
          <a:blip r:embed="rId1"/>
          <a:srcRect r="44444"/>
          <a:stretch>
            <a:fillRect/>
          </a:stretch>
        </p:blipFill>
        <p:spPr>
          <a:xfrm>
            <a:off x="0" y="0"/>
            <a:ext cx="6096000" cy="6858000"/>
          </a:xfrm>
          <a:prstGeom prst="rect">
            <a:avLst/>
          </a:prstGeom>
          <a:noFill/>
          <a:ln w="9525">
            <a:noFill/>
          </a:ln>
        </p:spPr>
      </p:pic>
      <p:sp>
        <p:nvSpPr>
          <p:cNvPr id="3" name="矩形 2"/>
          <p:cNvSpPr/>
          <p:nvPr/>
        </p:nvSpPr>
        <p:spPr>
          <a:xfrm>
            <a:off x="3375025" y="396875"/>
            <a:ext cx="5248275" cy="43799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rot="1712728">
            <a:off x="4407201" y="1222729"/>
            <a:ext cx="945198" cy="945198"/>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6396038" y="1530350"/>
            <a:ext cx="855663" cy="8556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5812297" y="1410967"/>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4954691" y="566342"/>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rot="1712728">
            <a:off x="4954601" y="1248816"/>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6514677" y="924348"/>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330825" y="2106613"/>
            <a:ext cx="1514475" cy="3154362"/>
          </a:xfrm>
          <a:prstGeom prst="rect">
            <a:avLst/>
          </a:prstGeom>
          <a:noFill/>
          <a:ln w="9525">
            <a:noFill/>
          </a:ln>
        </p:spPr>
        <p:txBody>
          <a:bodyPr wrap="none" anchor="t">
            <a:spAutoFit/>
          </a:bodyPr>
          <a:p>
            <a:r>
              <a:rPr lang="en-US" altLang="zh-CN" sz="19900" dirty="0">
                <a:solidFill>
                  <a:schemeClr val="bg1"/>
                </a:solidFill>
                <a:latin typeface="等线" panose="02010600030101010101" charset="-122"/>
                <a:ea typeface="等线" panose="02010600030101010101" charset="-122"/>
              </a:rPr>
              <a:t>4</a:t>
            </a:r>
            <a:endParaRPr lang="zh-CN" altLang="en-US" sz="19900" dirty="0">
              <a:solidFill>
                <a:schemeClr val="bg1"/>
              </a:solidFill>
              <a:latin typeface="等线" panose="02010600030101010101" charset="-122"/>
              <a:ea typeface="等线" panose="02010600030101010101" charset="-122"/>
            </a:endParaRPr>
          </a:p>
        </p:txBody>
      </p:sp>
      <p:sp>
        <p:nvSpPr>
          <p:cNvPr id="25" name="文本框 24"/>
          <p:cNvSpPr txBox="1"/>
          <p:nvPr/>
        </p:nvSpPr>
        <p:spPr>
          <a:xfrm>
            <a:off x="4787900" y="4776788"/>
            <a:ext cx="2620963" cy="830262"/>
          </a:xfrm>
          <a:prstGeom prst="rect">
            <a:avLst/>
          </a:prstGeom>
          <a:noFill/>
          <a:ln w="9525">
            <a:noFill/>
          </a:ln>
        </p:spPr>
        <p:txBody>
          <a:bodyPr wrap="none" anchor="t">
            <a:spAutoFit/>
          </a:bodyPr>
          <a:p>
            <a:r>
              <a:rPr lang="zh-CN" altLang="zh-CN" sz="4800" dirty="0">
                <a:solidFill>
                  <a:schemeClr val="bg1"/>
                </a:solidFill>
                <a:latin typeface="等线" panose="02010600030101010101" charset="-122"/>
                <a:ea typeface="等线" panose="02010600030101010101" charset="-122"/>
                <a:sym typeface="等线" panose="02010600030101010101" charset="-122"/>
              </a:rPr>
              <a:t>分析改进</a:t>
            </a:r>
            <a:endParaRPr lang="zh-CN" altLang="en-US" sz="4800" dirty="0">
              <a:solidFill>
                <a:schemeClr val="bg1"/>
              </a:solidFill>
              <a:latin typeface="等线 Light" panose="02010600030101010101" charset="-122"/>
              <a:ea typeface="等线 Light" panose="02010600030101010101"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9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9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bldLvl="0" animBg="1"/>
      <p:bldP spid="15" grpId="0" bldLvl="0" animBg="1"/>
      <p:bldP spid="19" grpId="0" bldLvl="0" animBg="1"/>
      <p:bldP spid="23" grpId="0" bldLvl="0" animBg="1"/>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0" name="组合 19"/>
          <p:cNvGrpSpPr/>
          <p:nvPr/>
        </p:nvGrpSpPr>
        <p:grpSpPr>
          <a:xfrm>
            <a:off x="1262698" y="1382078"/>
            <a:ext cx="2439035" cy="2209924"/>
            <a:chOff x="1989" y="2177"/>
            <a:chExt cx="3841" cy="3479"/>
          </a:xfrm>
        </p:grpSpPr>
        <p:grpSp>
          <p:nvGrpSpPr>
            <p:cNvPr id="2" name="组合 1"/>
            <p:cNvGrpSpPr/>
            <p:nvPr/>
          </p:nvGrpSpPr>
          <p:grpSpPr>
            <a:xfrm>
              <a:off x="2691" y="2177"/>
              <a:ext cx="2438" cy="2406"/>
              <a:chOff x="2380472" y="2789339"/>
              <a:chExt cx="1967075" cy="1967075"/>
            </a:xfrm>
            <a:effectLst>
              <a:reflection blurRad="12700" stA="35000" endPos="15000" dir="5400000" sy="-100000" algn="bl" rotWithShape="0"/>
            </a:effectLst>
          </p:grpSpPr>
          <p:sp>
            <p:nvSpPr>
              <p:cNvPr id="23" name="椭圆 22"/>
              <p:cNvSpPr/>
              <p:nvPr/>
            </p:nvSpPr>
            <p:spPr>
              <a:xfrm>
                <a:off x="2380472" y="2789339"/>
                <a:ext cx="1967075" cy="1967075"/>
              </a:xfrm>
              <a:prstGeom prst="ellipse">
                <a:avLst/>
              </a:prstGeom>
              <a:solidFill>
                <a:srgbClr val="D95B5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矩形 29"/>
              <p:cNvSpPr/>
              <p:nvPr/>
            </p:nvSpPr>
            <p:spPr>
              <a:xfrm>
                <a:off x="2591636" y="3535769"/>
                <a:ext cx="1544745" cy="474191"/>
              </a:xfrm>
              <a:prstGeom prst="rect">
                <a:avLst/>
              </a:prstGeom>
            </p:spPr>
            <p:txBody>
              <a:bodyPr wrap="square">
                <a:spAutoFit/>
              </a:bodyPr>
              <a:lstStyle/>
              <a:p>
                <a:pPr algn="ctr" fontAlgn="auto"/>
                <a:r>
                  <a:rPr lang="zh-CN" altLang="en-US" b="1" strike="noStrike" noProof="1" dirty="0">
                    <a:solidFill>
                      <a:schemeClr val="bg1"/>
                    </a:solidFill>
                    <a:latin typeface="+mn-lt"/>
                    <a:ea typeface="+mn-ea"/>
                    <a:cs typeface="+mn-cs"/>
                  </a:rPr>
                  <a:t>用户一</a:t>
                </a:r>
                <a:endParaRPr lang="zh-CN" altLang="en-US" b="1" strike="noStrike" noProof="1" dirty="0">
                  <a:solidFill>
                    <a:schemeClr val="bg1"/>
                  </a:solidFill>
                </a:endParaRPr>
              </a:p>
            </p:txBody>
          </p:sp>
        </p:grpSp>
        <p:sp>
          <p:nvSpPr>
            <p:cNvPr id="25603" name="矩形 37"/>
            <p:cNvSpPr/>
            <p:nvPr/>
          </p:nvSpPr>
          <p:spPr>
            <a:xfrm>
              <a:off x="1989" y="4640"/>
              <a:ext cx="3841" cy="1016"/>
            </a:xfrm>
            <a:prstGeom prst="rect">
              <a:avLst/>
            </a:prstGeom>
            <a:noFill/>
            <a:ln w="9525">
              <a:noFill/>
            </a:ln>
          </p:spPr>
          <p:txBody>
            <a:bodyPr wrap="square" anchor="t">
              <a:spAutoFit/>
            </a:bodyPr>
            <a:p>
              <a:pPr algn="ctr"/>
              <a:r>
                <a:rPr lang="en-US" altLang="zh-CN" dirty="0">
                  <a:solidFill>
                    <a:schemeClr val="bg1"/>
                  </a:solidFill>
                  <a:latin typeface="等线 Light" panose="02010600030101010101" charset="-122"/>
                  <a:ea typeface="等线 Light" panose="02010600030101010101" charset="-122"/>
                </a:rPr>
                <a:t>界面看起来简洁，使用流程流畅 </a:t>
              </a:r>
              <a:endParaRPr lang="en-US" altLang="zh-CN" dirty="0">
                <a:solidFill>
                  <a:schemeClr val="bg1"/>
                </a:solidFill>
                <a:latin typeface="等线 Light" panose="02010600030101010101" charset="-122"/>
                <a:ea typeface="等线 Light" panose="02010600030101010101" charset="-122"/>
              </a:endParaRPr>
            </a:p>
          </p:txBody>
        </p:sp>
      </p:grpSp>
      <p:grpSp>
        <p:nvGrpSpPr>
          <p:cNvPr id="13" name="组合 12"/>
          <p:cNvGrpSpPr/>
          <p:nvPr/>
        </p:nvGrpSpPr>
        <p:grpSpPr>
          <a:xfrm>
            <a:off x="4861243" y="2381568"/>
            <a:ext cx="2520950" cy="3067685"/>
            <a:chOff x="5655" y="3158"/>
            <a:chExt cx="3970" cy="4831"/>
          </a:xfrm>
        </p:grpSpPr>
        <p:grpSp>
          <p:nvGrpSpPr>
            <p:cNvPr id="3" name="组合 2"/>
            <p:cNvGrpSpPr/>
            <p:nvPr/>
          </p:nvGrpSpPr>
          <p:grpSpPr>
            <a:xfrm>
              <a:off x="6268" y="3158"/>
              <a:ext cx="2745" cy="2794"/>
              <a:chOff x="4001008" y="2005500"/>
              <a:chExt cx="1967075" cy="1967075"/>
            </a:xfrm>
            <a:effectLst>
              <a:reflection blurRad="12700" stA="35000" endPos="15000" dir="5400000" sy="-100000" algn="bl" rotWithShape="0"/>
            </a:effectLst>
          </p:grpSpPr>
          <p:sp>
            <p:nvSpPr>
              <p:cNvPr id="24" name="椭圆 23"/>
              <p:cNvSpPr/>
              <p:nvPr/>
            </p:nvSpPr>
            <p:spPr>
              <a:xfrm>
                <a:off x="4001008" y="2005500"/>
                <a:ext cx="1967075" cy="1967075"/>
              </a:xfrm>
              <a:prstGeom prst="ellipse">
                <a:avLst/>
              </a:prstGeom>
              <a:solidFill>
                <a:srgbClr val="D95B5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矩形 30"/>
              <p:cNvSpPr/>
              <p:nvPr/>
            </p:nvSpPr>
            <p:spPr>
              <a:xfrm>
                <a:off x="4511222" y="2784867"/>
                <a:ext cx="1097836" cy="408341"/>
              </a:xfrm>
              <a:prstGeom prst="rect">
                <a:avLst/>
              </a:prstGeom>
            </p:spPr>
            <p:txBody>
              <a:bodyPr wrap="square">
                <a:spAutoFit/>
              </a:bodyPr>
              <a:lstStyle/>
              <a:p>
                <a:pPr fontAlgn="auto"/>
                <a:r>
                  <a:rPr lang="zh-CN" b="1" strike="noStrike" noProof="1" dirty="0">
                    <a:solidFill>
                      <a:schemeClr val="bg1"/>
                    </a:solidFill>
                    <a:latin typeface="+mn-lt"/>
                    <a:ea typeface="+mn-ea"/>
                    <a:cs typeface="+mn-cs"/>
                  </a:rPr>
                  <a:t>用户二</a:t>
                </a:r>
                <a:endParaRPr lang="zh-CN" b="1" strike="noStrike" noProof="1" dirty="0">
                  <a:solidFill>
                    <a:schemeClr val="bg1"/>
                  </a:solidFill>
                </a:endParaRPr>
              </a:p>
            </p:txBody>
          </p:sp>
        </p:grpSp>
        <p:sp>
          <p:nvSpPr>
            <p:cNvPr id="25606" name="矩形 40"/>
            <p:cNvSpPr/>
            <p:nvPr/>
          </p:nvSpPr>
          <p:spPr>
            <a:xfrm>
              <a:off x="5655" y="6101"/>
              <a:ext cx="3970" cy="1888"/>
            </a:xfrm>
            <a:prstGeom prst="rect">
              <a:avLst/>
            </a:prstGeom>
            <a:noFill/>
            <a:ln w="9525">
              <a:noFill/>
            </a:ln>
          </p:spPr>
          <p:txBody>
            <a:bodyPr wrap="square" anchor="t">
              <a:spAutoFit/>
            </a:bodyPr>
            <a:p>
              <a:pPr algn="ctr"/>
              <a:r>
                <a:rPr lang="en-US" altLang="zh-CN" dirty="0">
                  <a:solidFill>
                    <a:schemeClr val="bg1"/>
                  </a:solidFill>
                  <a:latin typeface="等线 Light" panose="02010600030101010101" charset="-122"/>
                  <a:ea typeface="等线 Light" panose="02010600030101010101" charset="-122"/>
                </a:rPr>
                <a:t>手机端创建场景</a:t>
              </a:r>
              <a:r>
                <a:rPr lang="zh-CN" altLang="en-US" dirty="0">
                  <a:solidFill>
                    <a:schemeClr val="bg1"/>
                  </a:solidFill>
                  <a:latin typeface="等线 Light" panose="02010600030101010101" charset="-122"/>
                  <a:ea typeface="等线 Light" panose="02010600030101010101" charset="-122"/>
                </a:rPr>
                <a:t>交互</a:t>
              </a:r>
              <a:r>
                <a:rPr lang="en-US" altLang="zh-CN" dirty="0">
                  <a:solidFill>
                    <a:schemeClr val="bg1"/>
                  </a:solidFill>
                  <a:latin typeface="等线 Light" panose="02010600030101010101" charset="-122"/>
                  <a:ea typeface="等线 Light" panose="02010600030101010101" charset="-122"/>
                </a:rPr>
                <a:t>起来感觉怪怪的，加入场景后提意见的界面有点简洁</a:t>
              </a:r>
              <a:endParaRPr lang="en-US" altLang="zh-CN" dirty="0">
                <a:solidFill>
                  <a:schemeClr val="bg1"/>
                </a:solidFill>
                <a:latin typeface="等线 Light" panose="02010600030101010101" charset="-122"/>
                <a:ea typeface="等线 Light" panose="02010600030101010101" charset="-122"/>
              </a:endParaRPr>
            </a:p>
          </p:txBody>
        </p:sp>
      </p:grpSp>
      <p:grpSp>
        <p:nvGrpSpPr>
          <p:cNvPr id="14" name="组合 13"/>
          <p:cNvGrpSpPr/>
          <p:nvPr/>
        </p:nvGrpSpPr>
        <p:grpSpPr>
          <a:xfrm>
            <a:off x="8955061" y="3693160"/>
            <a:ext cx="2287067" cy="2290398"/>
            <a:chOff x="11106" y="4265"/>
            <a:chExt cx="3601" cy="3608"/>
          </a:xfrm>
        </p:grpSpPr>
        <p:grpSp>
          <p:nvGrpSpPr>
            <p:cNvPr id="7" name="组合 6"/>
            <p:cNvGrpSpPr/>
            <p:nvPr/>
          </p:nvGrpSpPr>
          <p:grpSpPr>
            <a:xfrm>
              <a:off x="11333" y="4265"/>
              <a:ext cx="2890" cy="2937"/>
              <a:chOff x="6451572" y="1314620"/>
              <a:chExt cx="1967075" cy="1967075"/>
            </a:xfrm>
            <a:effectLst>
              <a:reflection blurRad="12700" stA="35000" endPos="15000" dir="5400000" sy="-100000" algn="bl" rotWithShape="0"/>
            </a:effectLst>
          </p:grpSpPr>
          <p:sp>
            <p:nvSpPr>
              <p:cNvPr id="25" name="椭圆 24"/>
              <p:cNvSpPr/>
              <p:nvPr/>
            </p:nvSpPr>
            <p:spPr>
              <a:xfrm>
                <a:off x="6451572" y="1314620"/>
                <a:ext cx="1967075" cy="1967075"/>
              </a:xfrm>
              <a:prstGeom prst="ellipse">
                <a:avLst/>
              </a:prstGeom>
              <a:solidFill>
                <a:srgbClr val="D95B5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2" name="矩形 31"/>
              <p:cNvSpPr/>
              <p:nvPr/>
            </p:nvSpPr>
            <p:spPr>
              <a:xfrm>
                <a:off x="7000856" y="2145788"/>
                <a:ext cx="1042754" cy="388459"/>
              </a:xfrm>
              <a:prstGeom prst="rect">
                <a:avLst/>
              </a:prstGeom>
            </p:spPr>
            <p:txBody>
              <a:bodyPr wrap="square">
                <a:spAutoFit/>
              </a:bodyPr>
              <a:lstStyle/>
              <a:p>
                <a:pPr fontAlgn="auto"/>
                <a:r>
                  <a:rPr lang="zh-CN" b="1" strike="noStrike" noProof="1" dirty="0">
                    <a:solidFill>
                      <a:schemeClr val="bg1"/>
                    </a:solidFill>
                    <a:latin typeface="+mn-lt"/>
                    <a:ea typeface="+mn-ea"/>
                    <a:cs typeface="+mn-cs"/>
                  </a:rPr>
                  <a:t>用户三</a:t>
                </a:r>
                <a:endParaRPr lang="zh-CN" b="1" strike="noStrike" noProof="1" dirty="0">
                  <a:solidFill>
                    <a:schemeClr val="bg1"/>
                  </a:solidFill>
                </a:endParaRPr>
              </a:p>
            </p:txBody>
          </p:sp>
        </p:grpSp>
        <p:sp>
          <p:nvSpPr>
            <p:cNvPr id="25609" name="矩形 43"/>
            <p:cNvSpPr/>
            <p:nvPr/>
          </p:nvSpPr>
          <p:spPr>
            <a:xfrm>
              <a:off x="11106" y="7293"/>
              <a:ext cx="3601" cy="580"/>
            </a:xfrm>
            <a:prstGeom prst="rect">
              <a:avLst/>
            </a:prstGeom>
            <a:noFill/>
            <a:ln w="9525">
              <a:noFill/>
            </a:ln>
          </p:spPr>
          <p:txBody>
            <a:bodyPr wrap="square" anchor="t">
              <a:spAutoFit/>
            </a:bodyPr>
            <a:p>
              <a:pPr algn="ctr"/>
              <a:r>
                <a:rPr lang="en-US" altLang="zh-CN" dirty="0">
                  <a:solidFill>
                    <a:schemeClr val="bg1"/>
                  </a:solidFill>
                  <a:latin typeface="等线 Light" panose="02010600030101010101" charset="-122"/>
                  <a:ea typeface="等线 Light" panose="02010600030101010101" charset="-122"/>
                </a:rPr>
                <a:t>主界面</a:t>
              </a:r>
              <a:r>
                <a:rPr lang="zh-CN" altLang="en-US" dirty="0">
                  <a:solidFill>
                    <a:schemeClr val="bg1"/>
                  </a:solidFill>
                  <a:latin typeface="等线 Light" panose="02010600030101010101" charset="-122"/>
                  <a:ea typeface="等线 Light" panose="02010600030101010101" charset="-122"/>
                </a:rPr>
                <a:t>较为</a:t>
              </a:r>
              <a:r>
                <a:rPr lang="en-US" altLang="zh-CN" dirty="0">
                  <a:solidFill>
                    <a:schemeClr val="bg1"/>
                  </a:solidFill>
                  <a:latin typeface="等线 Light" panose="02010600030101010101" charset="-122"/>
                  <a:ea typeface="等线 Light" panose="02010600030101010101" charset="-122"/>
                </a:rPr>
                <a:t>复杂</a:t>
              </a:r>
              <a:endParaRPr lang="en-US" altLang="zh-CN" dirty="0">
                <a:solidFill>
                  <a:schemeClr val="bg1"/>
                </a:solidFill>
                <a:latin typeface="等线 Light" panose="02010600030101010101" charset="-122"/>
                <a:ea typeface="等线 Light" panose="02010600030101010101" charset="-122"/>
              </a:endParaRPr>
            </a:p>
          </p:txBody>
        </p:sp>
      </p:grpSp>
      <p:grpSp>
        <p:nvGrpSpPr>
          <p:cNvPr id="52" name="组合 51"/>
          <p:cNvGrpSpPr/>
          <p:nvPr/>
        </p:nvGrpSpPr>
        <p:grpSpPr>
          <a:xfrm>
            <a:off x="4302125" y="474663"/>
            <a:ext cx="3640138" cy="609600"/>
            <a:chOff x="357367" y="553331"/>
            <a:chExt cx="3640455" cy="609600"/>
          </a:xfrm>
        </p:grpSpPr>
        <p:sp>
          <p:nvSpPr>
            <p:cNvPr id="25611" name="矩形 52"/>
            <p:cNvSpPr/>
            <p:nvPr/>
          </p:nvSpPr>
          <p:spPr>
            <a:xfrm>
              <a:off x="637270" y="597630"/>
              <a:ext cx="3027944" cy="521970"/>
            </a:xfrm>
            <a:prstGeom prst="rect">
              <a:avLst/>
            </a:prstGeom>
            <a:noFill/>
            <a:ln w="9525">
              <a:noFill/>
            </a:ln>
          </p:spPr>
          <p:txBody>
            <a:bodyPr wrap="none" anchor="t">
              <a:spAutoFit/>
            </a:bodyPr>
            <a:p>
              <a:pPr algn="ctr"/>
              <a:r>
                <a:rPr lang="zh-CN" altLang="en-US" sz="2800" dirty="0">
                  <a:solidFill>
                    <a:schemeClr val="bg1"/>
                  </a:solidFill>
                  <a:latin typeface="等线" panose="02010600030101010101" charset="-122"/>
                  <a:ea typeface="等线" panose="02010600030101010101" charset="-122"/>
                </a:rPr>
                <a:t>用户测试评价示例</a:t>
              </a:r>
              <a:endParaRPr lang="zh-CN" altLang="en-US" sz="2800" dirty="0">
                <a:solidFill>
                  <a:schemeClr val="bg1"/>
                </a:solidFill>
                <a:latin typeface="等线" panose="02010600030101010101" charset="-122"/>
                <a:ea typeface="等线" panose="02010600030101010101" charset="-122"/>
              </a:endParaRPr>
            </a:p>
          </p:txBody>
        </p:sp>
        <p:sp>
          <p:nvSpPr>
            <p:cNvPr id="54" name="矩形: 圆角 53"/>
            <p:cNvSpPr/>
            <p:nvPr/>
          </p:nvSpPr>
          <p:spPr>
            <a:xfrm>
              <a:off x="357367" y="553331"/>
              <a:ext cx="3640455" cy="609600"/>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000"/>
                            </p:stCondLst>
                            <p:childTnLst>
                              <p:par>
                                <p:cTn id="13" presetID="1" presetClass="entr" presetSubtype="0" fill="hold" nodeType="after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nodeType="afterEffect">
                                  <p:stCondLst>
                                    <p:cond delay="100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Freeform 29"/>
          <p:cNvSpPr>
            <a:spLocks noEditPoints="1"/>
          </p:cNvSpPr>
          <p:nvPr/>
        </p:nvSpPr>
        <p:spPr>
          <a:xfrm>
            <a:off x="10698480" y="409575"/>
            <a:ext cx="836295" cy="942975"/>
          </a:xfrm>
          <a:custGeom>
            <a:avLst/>
            <a:gdLst/>
            <a:ahLst/>
            <a:cxnLst>
              <a:cxn ang="0">
                <a:pos x="554084" y="0"/>
              </a:cxn>
              <a:cxn ang="0">
                <a:pos x="554084" y="0"/>
              </a:cxn>
              <a:cxn ang="0">
                <a:pos x="554084" y="0"/>
              </a:cxn>
              <a:cxn ang="0">
                <a:pos x="554084" y="0"/>
              </a:cxn>
              <a:cxn ang="0">
                <a:pos x="554084" y="0"/>
              </a:cxn>
              <a:cxn ang="0">
                <a:pos x="0" y="265867"/>
              </a:cxn>
              <a:cxn ang="0">
                <a:pos x="554084" y="1620527"/>
              </a:cxn>
              <a:cxn ang="0">
                <a:pos x="554084" y="1620527"/>
              </a:cxn>
              <a:cxn ang="0">
                <a:pos x="554084" y="1620527"/>
              </a:cxn>
              <a:cxn ang="0">
                <a:pos x="554084" y="1620527"/>
              </a:cxn>
              <a:cxn ang="0">
                <a:pos x="554084" y="1620527"/>
              </a:cxn>
              <a:cxn ang="0">
                <a:pos x="1108168" y="265867"/>
              </a:cxn>
              <a:cxn ang="0">
                <a:pos x="554084" y="0"/>
              </a:cxn>
              <a:cxn ang="0">
                <a:pos x="507127" y="1101451"/>
              </a:cxn>
              <a:cxn ang="0">
                <a:pos x="507127" y="1101451"/>
              </a:cxn>
              <a:cxn ang="0">
                <a:pos x="507127" y="1101451"/>
              </a:cxn>
              <a:cxn ang="0">
                <a:pos x="309911" y="822923"/>
              </a:cxn>
              <a:cxn ang="0">
                <a:pos x="403823" y="696320"/>
              </a:cxn>
              <a:cxn ang="0">
                <a:pos x="507127" y="835584"/>
              </a:cxn>
              <a:cxn ang="0">
                <a:pos x="732517" y="531735"/>
              </a:cxn>
              <a:cxn ang="0">
                <a:pos x="835821" y="658339"/>
              </a:cxn>
              <a:cxn ang="0">
                <a:pos x="507127" y="1101451"/>
              </a:cxn>
            </a:cxnLst>
            <a:pathLst>
              <a:path w="118" h="128">
                <a:moveTo>
                  <a:pt x="59" y="0"/>
                </a:moveTo>
                <a:cubicBezTo>
                  <a:pt x="59" y="0"/>
                  <a:pt x="59" y="0"/>
                  <a:pt x="59" y="0"/>
                </a:cubicBezTo>
                <a:cubicBezTo>
                  <a:pt x="59" y="0"/>
                  <a:pt x="59" y="0"/>
                  <a:pt x="59" y="0"/>
                </a:cubicBezTo>
                <a:cubicBezTo>
                  <a:pt x="59" y="0"/>
                  <a:pt x="59" y="0"/>
                  <a:pt x="59" y="0"/>
                </a:cubicBezTo>
                <a:cubicBezTo>
                  <a:pt x="59" y="0"/>
                  <a:pt x="59" y="0"/>
                  <a:pt x="59" y="0"/>
                </a:cubicBezTo>
                <a:cubicBezTo>
                  <a:pt x="43" y="16"/>
                  <a:pt x="18" y="21"/>
                  <a:pt x="0" y="21"/>
                </a:cubicBezTo>
                <a:cubicBezTo>
                  <a:pt x="0" y="67"/>
                  <a:pt x="27" y="107"/>
                  <a:pt x="59" y="128"/>
                </a:cubicBezTo>
                <a:cubicBezTo>
                  <a:pt x="59" y="128"/>
                  <a:pt x="59" y="128"/>
                  <a:pt x="59" y="128"/>
                </a:cubicBezTo>
                <a:cubicBezTo>
                  <a:pt x="59" y="128"/>
                  <a:pt x="59" y="128"/>
                  <a:pt x="59" y="128"/>
                </a:cubicBezTo>
                <a:cubicBezTo>
                  <a:pt x="59" y="128"/>
                  <a:pt x="59" y="128"/>
                  <a:pt x="59" y="128"/>
                </a:cubicBezTo>
                <a:cubicBezTo>
                  <a:pt x="59" y="128"/>
                  <a:pt x="59" y="128"/>
                  <a:pt x="59" y="128"/>
                </a:cubicBezTo>
                <a:cubicBezTo>
                  <a:pt x="91" y="107"/>
                  <a:pt x="118" y="67"/>
                  <a:pt x="118" y="21"/>
                </a:cubicBezTo>
                <a:cubicBezTo>
                  <a:pt x="100" y="21"/>
                  <a:pt x="75" y="16"/>
                  <a:pt x="59" y="0"/>
                </a:cubicBezTo>
                <a:close/>
                <a:moveTo>
                  <a:pt x="54" y="87"/>
                </a:moveTo>
                <a:cubicBezTo>
                  <a:pt x="54" y="87"/>
                  <a:pt x="54" y="87"/>
                  <a:pt x="54" y="87"/>
                </a:cubicBezTo>
                <a:cubicBezTo>
                  <a:pt x="54" y="87"/>
                  <a:pt x="54" y="87"/>
                  <a:pt x="54" y="87"/>
                </a:cubicBezTo>
                <a:cubicBezTo>
                  <a:pt x="33" y="65"/>
                  <a:pt x="33" y="65"/>
                  <a:pt x="33" y="65"/>
                </a:cubicBezTo>
                <a:cubicBezTo>
                  <a:pt x="43" y="55"/>
                  <a:pt x="43" y="55"/>
                  <a:pt x="43" y="55"/>
                </a:cubicBezTo>
                <a:cubicBezTo>
                  <a:pt x="54" y="66"/>
                  <a:pt x="54" y="66"/>
                  <a:pt x="54" y="66"/>
                </a:cubicBezTo>
                <a:cubicBezTo>
                  <a:pt x="78" y="42"/>
                  <a:pt x="78" y="42"/>
                  <a:pt x="78" y="42"/>
                </a:cubicBezTo>
                <a:cubicBezTo>
                  <a:pt x="89" y="52"/>
                  <a:pt x="89" y="52"/>
                  <a:pt x="89" y="52"/>
                </a:cubicBezTo>
                <a:lnTo>
                  <a:pt x="54" y="87"/>
                </a:lnTo>
                <a:close/>
              </a:path>
            </a:pathLst>
          </a:custGeom>
          <a:solidFill>
            <a:schemeClr val="bg1"/>
          </a:solidFill>
          <a:ln w="9525">
            <a:noFill/>
          </a:ln>
        </p:spPr>
        <p:txBody>
          <a:bodyPr/>
          <a:p>
            <a:endParaRPr lang="zh-CN" altLang="en-US"/>
          </a:p>
        </p:txBody>
      </p:sp>
      <p:sp>
        <p:nvSpPr>
          <p:cNvPr id="28" name="矩形 27"/>
          <p:cNvSpPr/>
          <p:nvPr/>
        </p:nvSpPr>
        <p:spPr>
          <a:xfrm>
            <a:off x="492760" y="2103120"/>
            <a:ext cx="9764713" cy="3107690"/>
          </a:xfrm>
          <a:prstGeom prst="rect">
            <a:avLst/>
          </a:prstGeom>
          <a:noFill/>
          <a:ln w="9525">
            <a:noFill/>
          </a:ln>
        </p:spPr>
        <p:txBody>
          <a:bodyPr wrap="square" anchor="t">
            <a:spAutoFit/>
          </a:bodyPr>
          <a:p>
            <a:r>
              <a:rPr lang="en-US" altLang="zh-CN" sz="2800" dirty="0">
                <a:solidFill>
                  <a:schemeClr val="bg1"/>
                </a:solidFill>
                <a:latin typeface="等线 Light" panose="02010600030101010101" charset="-122"/>
                <a:ea typeface="等线 Light" panose="02010600030101010101" charset="-122"/>
              </a:rPr>
              <a:t>	</a:t>
            </a:r>
            <a:r>
              <a:rPr lang="zh-CN" altLang="zh-CN" sz="2800" dirty="0">
                <a:solidFill>
                  <a:schemeClr val="bg1"/>
                </a:solidFill>
                <a:latin typeface="等线 Light" panose="02010600030101010101" charset="-122"/>
                <a:ea typeface="等线 Light" panose="02010600030101010101" charset="-122"/>
              </a:rPr>
              <a:t>我们针对这个软件随机抽取了大批量的随机人群进行了软件测试，从测试结果看来，用户与测试人员普遍认为本软件界面设计风格简洁清新，重点突出，使用完整功能所需的操作少，可用性与易用性强，新用户上手难度低，且试用效果良好，基本能满足实际使用需求，因而易于推广。但在移动端的创建场景功能略为尴尬，在加入场景后的界面设计也有很大的提升空间</a:t>
            </a:r>
            <a:endParaRPr lang="zh-CN" altLang="zh-CN" sz="2800" dirty="0">
              <a:solidFill>
                <a:schemeClr val="bg1"/>
              </a:solidFill>
              <a:latin typeface="等线 Light" panose="02010600030101010101" charset="-122"/>
              <a:ea typeface="等线 Light" panose="02010600030101010101" charset="-122"/>
            </a:endParaRPr>
          </a:p>
        </p:txBody>
      </p:sp>
      <p:grpSp>
        <p:nvGrpSpPr>
          <p:cNvPr id="30" name="组合 29"/>
          <p:cNvGrpSpPr/>
          <p:nvPr/>
        </p:nvGrpSpPr>
        <p:grpSpPr>
          <a:xfrm>
            <a:off x="623888" y="269875"/>
            <a:ext cx="2611437" cy="609600"/>
            <a:chOff x="846540" y="553331"/>
            <a:chExt cx="2610672" cy="609872"/>
          </a:xfrm>
        </p:grpSpPr>
        <p:sp>
          <p:nvSpPr>
            <p:cNvPr id="28678" name="矩形 30"/>
            <p:cNvSpPr/>
            <p:nvPr/>
          </p:nvSpPr>
          <p:spPr>
            <a:xfrm>
              <a:off x="1349472" y="597009"/>
              <a:ext cx="1604810" cy="522203"/>
            </a:xfrm>
            <a:prstGeom prst="rect">
              <a:avLst/>
            </a:prstGeom>
            <a:noFill/>
            <a:ln w="9525">
              <a:noFill/>
            </a:ln>
          </p:spPr>
          <p:txBody>
            <a:bodyPr wrap="none" anchor="t">
              <a:spAutoFit/>
            </a:bodyPr>
            <a:p>
              <a:pPr algn="ctr"/>
              <a:r>
                <a:rPr lang="zh-CN" altLang="zh-CN" sz="2800" dirty="0">
                  <a:solidFill>
                    <a:schemeClr val="bg1"/>
                  </a:solidFill>
                  <a:latin typeface="等线" panose="02010600030101010101" charset="-122"/>
                  <a:ea typeface="等线" panose="02010600030101010101" charset="-122"/>
                </a:rPr>
                <a:t>效果体验</a:t>
              </a:r>
              <a:endParaRPr lang="zh-CN" altLang="zh-CN" sz="2800" dirty="0">
                <a:solidFill>
                  <a:schemeClr val="bg1"/>
                </a:solidFill>
                <a:latin typeface="等线" panose="02010600030101010101" charset="-122"/>
                <a:ea typeface="等线" panose="02010600030101010101" charset="-122"/>
              </a:endParaRPr>
            </a:p>
          </p:txBody>
        </p:sp>
        <p:sp>
          <p:nvSpPr>
            <p:cNvPr id="32" name="矩形: 圆角 31"/>
            <p:cNvSpPr/>
            <p:nvPr/>
          </p:nvSpPr>
          <p:spPr>
            <a:xfrm>
              <a:off x="846540" y="553331"/>
              <a:ext cx="2610672" cy="609872"/>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entr" presetSubtype="0" fill="hold" grpId="0"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anim calcmode="lin" valueType="num">
                                      <p:cBhvr>
                                        <p:cTn id="11" dur="1000" fill="hold"/>
                                        <p:tgtEl>
                                          <p:spTgt spid="28"/>
                                        </p:tgtEl>
                                        <p:attrNameLst>
                                          <p:attrName>ppt_x</p:attrName>
                                        </p:attrNameLst>
                                      </p:cBhvr>
                                      <p:tavLst>
                                        <p:tav tm="0">
                                          <p:val>
                                            <p:strVal val="#ppt_x"/>
                                          </p:val>
                                        </p:tav>
                                        <p:tav tm="100000">
                                          <p:val>
                                            <p:strVal val="#ppt_x"/>
                                          </p:val>
                                        </p:tav>
                                      </p:tavLst>
                                    </p:anim>
                                    <p:anim calcmode="lin" valueType="num">
                                      <p:cBhvr>
                                        <p:cTn id="1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8" name="文本框 99"/>
          <p:cNvSpPr txBox="1"/>
          <p:nvPr/>
        </p:nvSpPr>
        <p:spPr>
          <a:xfrm>
            <a:off x="734060" y="1547495"/>
            <a:ext cx="10533380" cy="953135"/>
          </a:xfrm>
          <a:prstGeom prst="rect">
            <a:avLst/>
          </a:prstGeom>
          <a:noFill/>
          <a:ln w="9525">
            <a:noFill/>
          </a:ln>
        </p:spPr>
        <p:txBody>
          <a:bodyPr wrap="square" anchor="t">
            <a:spAutoFit/>
          </a:bodyPr>
          <a:p>
            <a:pPr indent="266700"/>
            <a:r>
              <a:rPr lang="en-US" altLang="zh-CN" sz="2800" dirty="0">
                <a:solidFill>
                  <a:schemeClr val="bg1"/>
                </a:solidFill>
                <a:latin typeface="等线 Light" panose="02010600030101010101" charset="-122"/>
                <a:ea typeface="等线 Light" panose="02010600030101010101" charset="-122"/>
              </a:rPr>
              <a:t>1.</a:t>
            </a:r>
            <a:r>
              <a:rPr lang="zh-CN" altLang="en-US" sz="2800" dirty="0">
                <a:solidFill>
                  <a:schemeClr val="bg1"/>
                </a:solidFill>
                <a:latin typeface="等线 Light" panose="02010600030101010101" charset="-122"/>
                <a:ea typeface="等线 Light" panose="02010600030101010101" charset="-122"/>
              </a:rPr>
              <a:t>在网页端及安卓端记录用户操作行为，关闭之后再打开能进入已创建、加入的场景。</a:t>
            </a:r>
            <a:endParaRPr lang="zh-CN" altLang="en-US" sz="2800" dirty="0">
              <a:solidFill>
                <a:schemeClr val="bg1"/>
              </a:solidFill>
              <a:latin typeface="等线 Light" panose="02010600030101010101" charset="-122"/>
              <a:ea typeface="等线 Light" panose="02010600030101010101" charset="-122"/>
            </a:endParaRPr>
          </a:p>
        </p:txBody>
      </p:sp>
      <p:sp>
        <p:nvSpPr>
          <p:cNvPr id="26629" name="文本框 3"/>
          <p:cNvSpPr txBox="1"/>
          <p:nvPr/>
        </p:nvSpPr>
        <p:spPr>
          <a:xfrm>
            <a:off x="733425" y="2742565"/>
            <a:ext cx="10533380" cy="953135"/>
          </a:xfrm>
          <a:prstGeom prst="rect">
            <a:avLst/>
          </a:prstGeom>
          <a:noFill/>
          <a:ln w="9525">
            <a:noFill/>
          </a:ln>
        </p:spPr>
        <p:txBody>
          <a:bodyPr wrap="square" anchor="t">
            <a:spAutoFit/>
          </a:bodyPr>
          <a:p>
            <a:pPr indent="266700"/>
            <a:r>
              <a:rPr lang="en-US" altLang="zh-CN" sz="2800" dirty="0">
                <a:solidFill>
                  <a:schemeClr val="bg1"/>
                </a:solidFill>
                <a:latin typeface="等线 Light" panose="02010600030101010101" charset="-122"/>
                <a:ea typeface="等线 Light" panose="02010600030101010101" charset="-122"/>
              </a:rPr>
              <a:t>2.</a:t>
            </a:r>
            <a:r>
              <a:rPr lang="zh-CN" altLang="zh-CN" sz="2800" dirty="0">
                <a:solidFill>
                  <a:schemeClr val="bg1"/>
                </a:solidFill>
                <a:latin typeface="等线 Light" panose="02010600030101010101" charset="-122"/>
                <a:ea typeface="等线 Light" panose="02010600030101010101" charset="-122"/>
              </a:rPr>
              <a:t>根据用户反馈简化UI设计，加入侧拉菜单减少统一界面的信息量，使操作更加简单。在登陆栏加入头像。</a:t>
            </a:r>
            <a:endParaRPr lang="zh-CN" altLang="en-US" sz="2800" dirty="0">
              <a:solidFill>
                <a:schemeClr val="bg1"/>
              </a:solidFill>
              <a:latin typeface="等线 Light" panose="02010600030101010101" charset="-122"/>
              <a:ea typeface="等线 Light" panose="02010600030101010101" charset="-122"/>
            </a:endParaRPr>
          </a:p>
        </p:txBody>
      </p:sp>
      <p:sp>
        <p:nvSpPr>
          <p:cNvPr id="26630" name="文本框 4"/>
          <p:cNvSpPr txBox="1"/>
          <p:nvPr/>
        </p:nvSpPr>
        <p:spPr>
          <a:xfrm>
            <a:off x="734060" y="3937635"/>
            <a:ext cx="10532745" cy="953135"/>
          </a:xfrm>
          <a:prstGeom prst="rect">
            <a:avLst/>
          </a:prstGeom>
          <a:noFill/>
          <a:ln w="9525">
            <a:noFill/>
          </a:ln>
        </p:spPr>
        <p:txBody>
          <a:bodyPr wrap="square" anchor="t">
            <a:spAutoFit/>
          </a:bodyPr>
          <a:p>
            <a:pPr indent="266700"/>
            <a:r>
              <a:rPr lang="en-US" altLang="zh-CN" sz="2800" dirty="0">
                <a:solidFill>
                  <a:schemeClr val="bg1"/>
                </a:solidFill>
                <a:latin typeface="等线 Light" panose="02010600030101010101" charset="-122"/>
                <a:ea typeface="等线 Light" panose="02010600030101010101" charset="-122"/>
              </a:rPr>
              <a:t>3.</a:t>
            </a:r>
            <a:r>
              <a:rPr lang="zh-CN" altLang="en-US" sz="2800" dirty="0">
                <a:solidFill>
                  <a:schemeClr val="bg1"/>
                </a:solidFill>
                <a:latin typeface="等线 Light" panose="02010600030101010101" charset="-122"/>
                <a:ea typeface="等线 Light" panose="02010600030101010101" charset="-122"/>
              </a:rPr>
              <a:t>后台收到安卓端反馈后</a:t>
            </a:r>
            <a:r>
              <a:rPr lang="zh-CN" altLang="zh-CN" sz="2800" dirty="0">
                <a:solidFill>
                  <a:schemeClr val="bg1"/>
                </a:solidFill>
                <a:latin typeface="等线 Light" panose="02010600030101010101" charset="-122"/>
                <a:ea typeface="等线 Light" panose="02010600030101010101" charset="-122"/>
              </a:rPr>
              <a:t>加入广播功能，所有加入统一场景的用户可以看到彼此之间的反馈。</a:t>
            </a:r>
            <a:endParaRPr lang="zh-CN" altLang="zh-CN" sz="2800" dirty="0">
              <a:solidFill>
                <a:schemeClr val="bg1"/>
              </a:solidFill>
              <a:latin typeface="等线 Light" panose="02010600030101010101" charset="-122"/>
              <a:ea typeface="等线 Light" panose="02010600030101010101" charset="-122"/>
            </a:endParaRPr>
          </a:p>
        </p:txBody>
      </p:sp>
      <p:sp>
        <p:nvSpPr>
          <p:cNvPr id="26631" name="文本框 5"/>
          <p:cNvSpPr txBox="1"/>
          <p:nvPr/>
        </p:nvSpPr>
        <p:spPr>
          <a:xfrm>
            <a:off x="734060" y="5107940"/>
            <a:ext cx="10532745" cy="953135"/>
          </a:xfrm>
          <a:prstGeom prst="rect">
            <a:avLst/>
          </a:prstGeom>
          <a:noFill/>
          <a:ln w="9525">
            <a:noFill/>
          </a:ln>
        </p:spPr>
        <p:txBody>
          <a:bodyPr wrap="square" anchor="t">
            <a:spAutoFit/>
          </a:bodyPr>
          <a:p>
            <a:pPr indent="266700"/>
            <a:r>
              <a:rPr lang="en-US" altLang="zh-CN" sz="2800" dirty="0">
                <a:solidFill>
                  <a:schemeClr val="bg1"/>
                </a:solidFill>
                <a:latin typeface="等线 Light" panose="02010600030101010101" charset="-122"/>
                <a:ea typeface="等线 Light" panose="02010600030101010101" charset="-122"/>
              </a:rPr>
              <a:t>4.</a:t>
            </a:r>
            <a:r>
              <a:rPr lang="zh-CN" altLang="en-US" sz="2800" dirty="0">
                <a:solidFill>
                  <a:schemeClr val="bg1"/>
                </a:solidFill>
                <a:latin typeface="等线 Light" panose="02010600030101010101" charset="-122"/>
                <a:ea typeface="等线 Light" panose="02010600030101010101" charset="-122"/>
              </a:rPr>
              <a:t>仿照签到类</a:t>
            </a:r>
            <a:r>
              <a:rPr lang="en-US" altLang="zh-CN" sz="2800" dirty="0">
                <a:solidFill>
                  <a:schemeClr val="bg1"/>
                </a:solidFill>
                <a:latin typeface="等线 Light" panose="02010600030101010101" charset="-122"/>
                <a:ea typeface="等线 Light" panose="02010600030101010101" charset="-122"/>
              </a:rPr>
              <a:t>APP</a:t>
            </a:r>
            <a:r>
              <a:rPr lang="zh-CN" altLang="en-US" sz="2800" dirty="0">
                <a:solidFill>
                  <a:schemeClr val="bg1"/>
                </a:solidFill>
                <a:latin typeface="等线 Light" panose="02010600030101010101" charset="-122"/>
                <a:ea typeface="等线 Light" panose="02010600030101010101" charset="-122"/>
              </a:rPr>
              <a:t>功能添加了动态二维码生成功能，充分发挥软件的可扩展性</a:t>
            </a:r>
            <a:r>
              <a:rPr lang="zh-CN" altLang="zh-CN" sz="2800" dirty="0">
                <a:solidFill>
                  <a:schemeClr val="bg1"/>
                </a:solidFill>
                <a:latin typeface="等线 Light" panose="02010600030101010101" charset="-122"/>
                <a:ea typeface="等线 Light" panose="02010600030101010101" charset="-122"/>
              </a:rPr>
              <a:t>。</a:t>
            </a:r>
            <a:endParaRPr lang="zh-CN" altLang="zh-CN" sz="2800" dirty="0">
              <a:solidFill>
                <a:schemeClr val="bg1"/>
              </a:solidFill>
              <a:latin typeface="等线 Light" panose="02010600030101010101" charset="-122"/>
              <a:ea typeface="等线 Light" panose="02010600030101010101" charset="-122"/>
            </a:endParaRPr>
          </a:p>
        </p:txBody>
      </p:sp>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bg1"/>
                </a:solidFill>
                <a:latin typeface="等线" panose="02010600030101010101" charset="-122"/>
                <a:ea typeface="等线" panose="02010600030101010101" charset="-122"/>
                <a:sym typeface="+mn-ea"/>
              </a:rPr>
              <a:t>APP</a:t>
            </a:r>
            <a:r>
              <a:rPr lang="zh-CN" altLang="en-US" sz="2800" dirty="0">
                <a:solidFill>
                  <a:schemeClr val="bg1"/>
                </a:solidFill>
                <a:latin typeface="等线" panose="02010600030101010101" charset="-122"/>
                <a:ea typeface="等线" panose="02010600030101010101" charset="-122"/>
                <a:sym typeface="+mn-ea"/>
              </a:rPr>
              <a:t>测试后改进内容</a:t>
            </a:r>
            <a:endParaRPr lang="en-US" altLang="zh-CN" sz="2800" strike="noStrike" noProof="1"/>
          </a:p>
        </p:txBody>
      </p:sp>
    </p:spTree>
  </p:cSld>
  <p:clrMapOvr>
    <a:masterClrMapping/>
  </p:clrMapOvr>
  <p:transition spd="med" advTm="5000">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tretch>
            <a:fillRect/>
          </a:stretch>
        </p:blipFill>
        <p:spPr>
          <a:xfrm>
            <a:off x="1219200" y="0"/>
            <a:ext cx="10972800" cy="6858000"/>
          </a:xfrm>
          <a:prstGeom prst="rect">
            <a:avLst/>
          </a:prstGeom>
          <a:noFill/>
          <a:ln w="9525">
            <a:noFill/>
          </a:ln>
        </p:spPr>
      </p:pic>
      <p:pic>
        <p:nvPicPr>
          <p:cNvPr id="29698" name="图片 1"/>
          <p:cNvPicPr>
            <a:picLocks noChangeAspect="1"/>
          </p:cNvPicPr>
          <p:nvPr/>
        </p:nvPicPr>
        <p:blipFill>
          <a:blip r:embed="rId1"/>
          <a:srcRect r="44444"/>
          <a:stretch>
            <a:fillRect/>
          </a:stretch>
        </p:blipFill>
        <p:spPr>
          <a:xfrm>
            <a:off x="0" y="0"/>
            <a:ext cx="6096000" cy="6858000"/>
          </a:xfrm>
          <a:prstGeom prst="rect">
            <a:avLst/>
          </a:prstGeom>
          <a:noFill/>
          <a:ln w="9525">
            <a:noFill/>
          </a:ln>
        </p:spPr>
      </p:pic>
      <p:sp>
        <p:nvSpPr>
          <p:cNvPr id="3" name="矩形 2"/>
          <p:cNvSpPr/>
          <p:nvPr/>
        </p:nvSpPr>
        <p:spPr>
          <a:xfrm>
            <a:off x="1974850" y="0"/>
            <a:ext cx="82423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rot="1712728">
            <a:off x="2907966" y="2024099"/>
            <a:ext cx="945197" cy="945199"/>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7234238" y="2189163"/>
            <a:ext cx="855663" cy="854075"/>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椭圆 6"/>
          <p:cNvSpPr/>
          <p:nvPr/>
        </p:nvSpPr>
        <p:spPr>
          <a:xfrm rot="1712728">
            <a:off x="4179888" y="1244600"/>
            <a:ext cx="1570038" cy="1570038"/>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椭圆 7"/>
          <p:cNvSpPr/>
          <p:nvPr/>
        </p:nvSpPr>
        <p:spPr>
          <a:xfrm rot="1712728">
            <a:off x="4678363" y="854075"/>
            <a:ext cx="1035050" cy="1036638"/>
          </a:xfrm>
          <a:prstGeom prst="ellipse">
            <a:avLst/>
          </a:prstGeom>
          <a:solidFill>
            <a:schemeClr val="accent4">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椭圆 8"/>
          <p:cNvSpPr/>
          <p:nvPr/>
        </p:nvSpPr>
        <p:spPr>
          <a:xfrm rot="1712728">
            <a:off x="6286500" y="889000"/>
            <a:ext cx="1177925" cy="1177925"/>
          </a:xfrm>
          <a:prstGeom prst="ellipse">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6439042" y="1972942"/>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 name="椭圆 10"/>
          <p:cNvSpPr/>
          <p:nvPr/>
        </p:nvSpPr>
        <p:spPr>
          <a:xfrm rot="1712728">
            <a:off x="6594325" y="1724322"/>
            <a:ext cx="1008702" cy="1008702"/>
          </a:xfrm>
          <a:prstGeom prst="ellipse">
            <a:avLst/>
          </a:prstGeom>
          <a:solidFill>
            <a:srgbClr val="D95B5B">
              <a:alpha val="80000"/>
            </a:srgbClr>
          </a:solidFill>
          <a:ln>
            <a:solidFill>
              <a:srgbClr val="FFFFFF">
                <a:alpha val="30196"/>
              </a:srgb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椭圆 11"/>
          <p:cNvSpPr/>
          <p:nvPr/>
        </p:nvSpPr>
        <p:spPr>
          <a:xfrm rot="1712728">
            <a:off x="8485188" y="2022475"/>
            <a:ext cx="798513" cy="798513"/>
          </a:xfrm>
          <a:prstGeom prst="ellipse">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椭圆 12"/>
          <p:cNvSpPr/>
          <p:nvPr/>
        </p:nvSpPr>
        <p:spPr>
          <a:xfrm rot="1712728">
            <a:off x="7304088" y="1222375"/>
            <a:ext cx="982663" cy="982663"/>
          </a:xfrm>
          <a:prstGeom prst="ellipse">
            <a:avLst/>
          </a:prstGeom>
          <a:solidFill>
            <a:srgbClr val="F2CF6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椭圆 13"/>
          <p:cNvSpPr/>
          <p:nvPr/>
        </p:nvSpPr>
        <p:spPr>
          <a:xfrm rot="1712728">
            <a:off x="5289550" y="989013"/>
            <a:ext cx="925513" cy="927100"/>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5550956" y="1696642"/>
            <a:ext cx="1094273"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 name="椭圆 15"/>
          <p:cNvSpPr/>
          <p:nvPr/>
        </p:nvSpPr>
        <p:spPr>
          <a:xfrm rot="1712728">
            <a:off x="3822700" y="1147763"/>
            <a:ext cx="1030288" cy="1030288"/>
          </a:xfrm>
          <a:prstGeom prst="ellipse">
            <a:avLst/>
          </a:prstGeom>
          <a:solidFill>
            <a:srgbClr val="A6E582">
              <a:alpha val="69804"/>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椭圆 16"/>
          <p:cNvSpPr/>
          <p:nvPr/>
        </p:nvSpPr>
        <p:spPr>
          <a:xfrm rot="1712728">
            <a:off x="3235325" y="1736725"/>
            <a:ext cx="814388" cy="814388"/>
          </a:xfrm>
          <a:prstGeom prst="ellipse">
            <a:avLst/>
          </a:prstGeom>
          <a:solidFill>
            <a:srgbClr val="D95B5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椭圆 17"/>
          <p:cNvSpPr/>
          <p:nvPr/>
        </p:nvSpPr>
        <p:spPr>
          <a:xfrm rot="1712728">
            <a:off x="5937503" y="1521924"/>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rot="1712728">
            <a:off x="3828111" y="1884451"/>
            <a:ext cx="1094274" cy="1094274"/>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椭圆 19"/>
          <p:cNvSpPr/>
          <p:nvPr/>
        </p:nvSpPr>
        <p:spPr>
          <a:xfrm rot="1712728">
            <a:off x="3377658" y="2015124"/>
            <a:ext cx="1094273" cy="1094274"/>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椭圆 20"/>
          <p:cNvSpPr/>
          <p:nvPr/>
        </p:nvSpPr>
        <p:spPr>
          <a:xfrm rot="1712728">
            <a:off x="5565775" y="658813"/>
            <a:ext cx="1077913" cy="1077913"/>
          </a:xfrm>
          <a:prstGeom prst="ellipse">
            <a:avLst/>
          </a:prstGeom>
          <a:solidFill>
            <a:srgbClr val="F2CF61">
              <a:alpha val="30196"/>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7709112" y="1946063"/>
            <a:ext cx="1094272" cy="1094272"/>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 name="椭圆 21"/>
          <p:cNvSpPr/>
          <p:nvPr/>
        </p:nvSpPr>
        <p:spPr>
          <a:xfrm rot="1712728">
            <a:off x="7947025" y="1639888"/>
            <a:ext cx="906463" cy="906463"/>
          </a:xfrm>
          <a:prstGeom prst="ellipse">
            <a:avLst/>
          </a:prstGeom>
          <a:solidFill>
            <a:srgbClr val="A6E582">
              <a:alpha val="2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330825" y="2106613"/>
            <a:ext cx="1514475" cy="3154362"/>
          </a:xfrm>
          <a:prstGeom prst="rect">
            <a:avLst/>
          </a:prstGeom>
          <a:noFill/>
          <a:ln w="9525">
            <a:noFill/>
          </a:ln>
        </p:spPr>
        <p:txBody>
          <a:bodyPr wrap="none" anchor="t">
            <a:spAutoFit/>
          </a:bodyPr>
          <a:p>
            <a:r>
              <a:rPr lang="en-US" altLang="zh-CN" sz="19900" dirty="0">
                <a:solidFill>
                  <a:schemeClr val="bg1"/>
                </a:solidFill>
                <a:latin typeface="等线" panose="02010600030101010101" charset="-122"/>
                <a:ea typeface="等线" panose="02010600030101010101" charset="-122"/>
              </a:rPr>
              <a:t>5</a:t>
            </a:r>
            <a:endParaRPr lang="zh-CN" altLang="en-US" sz="19900" dirty="0">
              <a:solidFill>
                <a:schemeClr val="bg1"/>
              </a:solidFill>
              <a:latin typeface="等线" panose="02010600030101010101" charset="-122"/>
              <a:ea typeface="等线" panose="02010600030101010101" charset="-122"/>
            </a:endParaRPr>
          </a:p>
        </p:txBody>
      </p:sp>
      <p:sp>
        <p:nvSpPr>
          <p:cNvPr id="25" name="文本框 24"/>
          <p:cNvSpPr txBox="1"/>
          <p:nvPr/>
        </p:nvSpPr>
        <p:spPr>
          <a:xfrm>
            <a:off x="4772025" y="4776788"/>
            <a:ext cx="2620963" cy="830262"/>
          </a:xfrm>
          <a:prstGeom prst="rect">
            <a:avLst/>
          </a:prstGeom>
          <a:noFill/>
          <a:ln w="9525">
            <a:noFill/>
          </a:ln>
        </p:spPr>
        <p:txBody>
          <a:bodyPr wrap="none" anchor="t">
            <a:spAutoFit/>
          </a:bodyPr>
          <a:p>
            <a:pPr algn="just"/>
            <a:r>
              <a:rPr lang="zh-CN" altLang="zh-CN" sz="4800" dirty="0">
                <a:solidFill>
                  <a:schemeClr val="bg1"/>
                </a:solidFill>
                <a:latin typeface="等线 Light" panose="02010600030101010101" charset="-122"/>
                <a:ea typeface="等线 Light" panose="02010600030101010101" charset="-122"/>
              </a:rPr>
              <a:t>小组分工</a:t>
            </a:r>
            <a:endParaRPr lang="zh-CN" altLang="zh-CN" sz="4800" dirty="0">
              <a:solidFill>
                <a:schemeClr val="bg1"/>
              </a:solidFill>
              <a:latin typeface="等线 Light" panose="02010600030101010101" charset="-122"/>
              <a:ea typeface="等线 Light" panose="02010600030101010101" charset="-122"/>
            </a:endParaRPr>
          </a:p>
        </p:txBody>
      </p:sp>
      <p:sp>
        <p:nvSpPr>
          <p:cNvPr id="27" name="矩形 26"/>
          <p:cNvSpPr/>
          <p:nvPr/>
        </p:nvSpPr>
        <p:spPr>
          <a:xfrm>
            <a:off x="3987800" y="6103938"/>
            <a:ext cx="4216400" cy="369887"/>
          </a:xfrm>
          <a:prstGeom prst="rect">
            <a:avLst/>
          </a:prstGeom>
          <a:noFill/>
          <a:ln w="9525">
            <a:noFill/>
          </a:ln>
        </p:spPr>
        <p:txBody>
          <a:bodyPr wrap="none" anchor="t">
            <a:spAutoFit/>
          </a:bodyPr>
          <a:p>
            <a:r>
              <a:rPr lang="en-US" altLang="zh-CN" dirty="0">
                <a:solidFill>
                  <a:schemeClr val="bg1"/>
                </a:solidFill>
                <a:latin typeface="等线 Light" panose="02010600030101010101" charset="-122"/>
                <a:ea typeface="等线 Light" panose="02010600030101010101" charset="-122"/>
              </a:rPr>
              <a:t>ADD YOUR SECTION DESCRIPTION HERE</a:t>
            </a:r>
            <a:endParaRPr lang="zh-CN" altLang="en-US" dirty="0">
              <a:solidFill>
                <a:schemeClr val="bg1"/>
              </a:solidFill>
              <a:latin typeface="等线 Light" panose="02010600030101010101" charset="-122"/>
              <a:ea typeface="等线 Light" panose="02010600030101010101"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9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9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7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8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6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3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7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5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2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8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40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33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10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90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1000"/>
                                        <p:tgtEl>
                                          <p:spTgt spid="23"/>
                                        </p:tgtEl>
                                      </p:cBhvr>
                                    </p:animEffect>
                                    <p:anim calcmode="lin" valueType="num">
                                      <p:cBhvr>
                                        <p:cTn id="93" dur="1000" fill="hold"/>
                                        <p:tgtEl>
                                          <p:spTgt spid="23"/>
                                        </p:tgtEl>
                                        <p:attrNameLst>
                                          <p:attrName>ppt_x</p:attrName>
                                        </p:attrNameLst>
                                      </p:cBhvr>
                                      <p:tavLst>
                                        <p:tav tm="0">
                                          <p:val>
                                            <p:strVal val="#ppt_x"/>
                                          </p:val>
                                        </p:tav>
                                        <p:tav tm="100000">
                                          <p:val>
                                            <p:strVal val="#ppt_x"/>
                                          </p:val>
                                        </p:tav>
                                      </p:tavLst>
                                    </p:anim>
                                    <p:anim calcmode="lin" valueType="num">
                                      <p:cBhvr>
                                        <p:cTn id="94" dur="100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300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300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1000"/>
                                        <p:tgtEl>
                                          <p:spTgt spid="24"/>
                                        </p:tgtEl>
                                      </p:cBhvr>
                                    </p:animEffect>
                                    <p:anim calcmode="lin" valueType="num">
                                      <p:cBhvr>
                                        <p:cTn id="103" dur="1000" fill="hold"/>
                                        <p:tgtEl>
                                          <p:spTgt spid="24"/>
                                        </p:tgtEl>
                                        <p:attrNameLst>
                                          <p:attrName>ppt_x</p:attrName>
                                        </p:attrNameLst>
                                      </p:cBhvr>
                                      <p:tavLst>
                                        <p:tav tm="0">
                                          <p:val>
                                            <p:strVal val="#ppt_x"/>
                                          </p:val>
                                        </p:tav>
                                        <p:tav tm="100000">
                                          <p:val>
                                            <p:strVal val="#ppt_x"/>
                                          </p:val>
                                        </p:tav>
                                      </p:tavLst>
                                    </p:anim>
                                    <p:anim calcmode="lin" valueType="num">
                                      <p:cBhvr>
                                        <p:cTn id="104" dur="1000" fill="hold"/>
                                        <p:tgtEl>
                                          <p:spTgt spid="2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390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1000"/>
                                        <p:tgtEl>
                                          <p:spTgt spid="25"/>
                                        </p:tgtEl>
                                      </p:cBhvr>
                                    </p:animEffect>
                                    <p:anim calcmode="lin" valueType="num">
                                      <p:cBhvr>
                                        <p:cTn id="108" dur="1000" fill="hold"/>
                                        <p:tgtEl>
                                          <p:spTgt spid="25"/>
                                        </p:tgtEl>
                                        <p:attrNameLst>
                                          <p:attrName>ppt_x</p:attrName>
                                        </p:attrNameLst>
                                      </p:cBhvr>
                                      <p:tavLst>
                                        <p:tav tm="0">
                                          <p:val>
                                            <p:strVal val="#ppt_x"/>
                                          </p:val>
                                        </p:tav>
                                        <p:tav tm="100000">
                                          <p:val>
                                            <p:strVal val="#ppt_x"/>
                                          </p:val>
                                        </p:tav>
                                      </p:tavLst>
                                    </p:anim>
                                    <p:anim calcmode="lin" valueType="num">
                                      <p:cBhvr>
                                        <p:cTn id="109" dur="1000" fill="hold"/>
                                        <p:tgtEl>
                                          <p:spTgt spid="25"/>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480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P spid="22" grpId="0" animBg="1"/>
      <p:bldP spid="24" grpId="0"/>
      <p:bldP spid="25"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21" name="组合 38"/>
          <p:cNvGrpSpPr/>
          <p:nvPr/>
        </p:nvGrpSpPr>
        <p:grpSpPr>
          <a:xfrm>
            <a:off x="501015" y="4601845"/>
            <a:ext cx="4888548" cy="1658964"/>
            <a:chOff x="979096" y="4993283"/>
            <a:chExt cx="4642148" cy="675936"/>
          </a:xfrm>
        </p:grpSpPr>
        <p:sp>
          <p:nvSpPr>
            <p:cNvPr id="30722" name="矩形 43"/>
            <p:cNvSpPr/>
            <p:nvPr/>
          </p:nvSpPr>
          <p:spPr>
            <a:xfrm>
              <a:off x="979699" y="5180742"/>
              <a:ext cx="4641545" cy="488477"/>
            </a:xfrm>
            <a:prstGeom prst="rect">
              <a:avLst/>
            </a:prstGeom>
            <a:noFill/>
            <a:ln w="9525">
              <a:noFill/>
            </a:ln>
          </p:spPr>
          <p:txBody>
            <a:bodyPr wrap="square" anchor="t">
              <a:spAutoFit/>
            </a:bodyPr>
            <a:p>
              <a:pPr algn="just"/>
              <a:r>
                <a:rPr lang="zh-CN" altLang="en-US" sz="2400" dirty="0">
                  <a:solidFill>
                    <a:schemeClr val="bg1"/>
                  </a:solidFill>
                  <a:latin typeface="等线 Light" panose="02010600030101010101" charset="-122"/>
                  <a:ea typeface="等线 Light" panose="02010600030101010101" charset="-122"/>
                </a:rPr>
                <a:t>安卓界面的UI总体设计以及具体实现，包括图标，设计风格，界面跳转逻辑设计等</a:t>
              </a:r>
              <a:endParaRPr lang="zh-CN" altLang="en-US" sz="2400" dirty="0">
                <a:solidFill>
                  <a:schemeClr val="bg1"/>
                </a:solidFill>
                <a:latin typeface="等线 Light" panose="02010600030101010101" charset="-122"/>
                <a:ea typeface="等线 Light" panose="02010600030101010101" charset="-122"/>
              </a:endParaRPr>
            </a:p>
          </p:txBody>
        </p:sp>
        <p:sp>
          <p:nvSpPr>
            <p:cNvPr id="30723" name="矩形 44"/>
            <p:cNvSpPr/>
            <p:nvPr/>
          </p:nvSpPr>
          <p:spPr>
            <a:xfrm>
              <a:off x="979096" y="4993283"/>
              <a:ext cx="1130687" cy="187523"/>
            </a:xfrm>
            <a:prstGeom prst="rect">
              <a:avLst/>
            </a:prstGeom>
            <a:noFill/>
            <a:ln w="9525">
              <a:noFill/>
            </a:ln>
          </p:spPr>
          <p:txBody>
            <a:bodyPr wrap="square" anchor="t">
              <a:spAutoFit/>
            </a:bodyPr>
            <a:p>
              <a:r>
                <a:rPr lang="zh-CN" altLang="zh-CN" sz="2400" b="1" dirty="0">
                  <a:solidFill>
                    <a:schemeClr val="bg1"/>
                  </a:solidFill>
                  <a:latin typeface="等线" panose="02010600030101010101" charset="-122"/>
                  <a:ea typeface="等线" panose="02010600030101010101" charset="-122"/>
                </a:rPr>
                <a:t>孔庆莱</a:t>
              </a:r>
              <a:endParaRPr lang="zh-CN" altLang="zh-CN" sz="2400" b="1" dirty="0">
                <a:solidFill>
                  <a:schemeClr val="bg1"/>
                </a:solidFill>
                <a:latin typeface="等线" panose="02010600030101010101" charset="-122"/>
                <a:ea typeface="等线" panose="02010600030101010101" charset="-122"/>
              </a:endParaRPr>
            </a:p>
          </p:txBody>
        </p:sp>
      </p:grpSp>
      <p:grpSp>
        <p:nvGrpSpPr>
          <p:cNvPr id="71" name="组合 70"/>
          <p:cNvGrpSpPr/>
          <p:nvPr/>
        </p:nvGrpSpPr>
        <p:grpSpPr>
          <a:xfrm>
            <a:off x="7597140" y="474980"/>
            <a:ext cx="3502660" cy="3146677"/>
            <a:chOff x="5460111" y="693946"/>
            <a:chExt cx="6299200" cy="4886588"/>
          </a:xfrm>
        </p:grpSpPr>
        <p:grpSp>
          <p:nvGrpSpPr>
            <p:cNvPr id="30725" name="组合 36"/>
            <p:cNvGrpSpPr/>
            <p:nvPr/>
          </p:nvGrpSpPr>
          <p:grpSpPr>
            <a:xfrm>
              <a:off x="5460111" y="693946"/>
              <a:ext cx="6299200" cy="3651303"/>
              <a:chOff x="5442858" y="659441"/>
              <a:chExt cx="6299200" cy="3651303"/>
            </a:xfrm>
          </p:grpSpPr>
          <p:grpSp>
            <p:nvGrpSpPr>
              <p:cNvPr id="30726" name="组合 35"/>
              <p:cNvGrpSpPr/>
              <p:nvPr/>
            </p:nvGrpSpPr>
            <p:grpSpPr>
              <a:xfrm>
                <a:off x="6096000" y="659441"/>
                <a:ext cx="5399316" cy="3599544"/>
                <a:chOff x="6096000" y="711200"/>
                <a:chExt cx="5399316" cy="3599544"/>
              </a:xfrm>
            </p:grpSpPr>
            <p:grpSp>
              <p:nvGrpSpPr>
                <p:cNvPr id="30727" name="组合 14"/>
                <p:cNvGrpSpPr/>
                <p:nvPr/>
              </p:nvGrpSpPr>
              <p:grpSpPr>
                <a:xfrm>
                  <a:off x="6096000" y="711200"/>
                  <a:ext cx="5399316" cy="3599544"/>
                  <a:chOff x="6096000" y="711200"/>
                  <a:chExt cx="5297714" cy="3599544"/>
                </a:xfrm>
              </p:grpSpPr>
              <p:sp>
                <p:nvSpPr>
                  <p:cNvPr id="6" name="矩形 5"/>
                  <p:cNvSpPr/>
                  <p:nvPr/>
                </p:nvSpPr>
                <p:spPr>
                  <a:xfrm>
                    <a:off x="6096000" y="711200"/>
                    <a:ext cx="5297714" cy="3599544"/>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7" name="矩形 6"/>
                  <p:cNvSpPr/>
                  <p:nvPr/>
                </p:nvSpPr>
                <p:spPr>
                  <a:xfrm>
                    <a:off x="6096000" y="711200"/>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矩形 7"/>
                  <p:cNvSpPr/>
                  <p:nvPr/>
                </p:nvSpPr>
                <p:spPr>
                  <a:xfrm>
                    <a:off x="6096000" y="1161143"/>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矩形 8"/>
                  <p:cNvSpPr/>
                  <p:nvPr/>
                </p:nvSpPr>
                <p:spPr>
                  <a:xfrm>
                    <a:off x="6096000" y="1611086"/>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矩形 9"/>
                  <p:cNvSpPr/>
                  <p:nvPr/>
                </p:nvSpPr>
                <p:spPr>
                  <a:xfrm>
                    <a:off x="6096000" y="2061029"/>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 name="矩形 10"/>
                  <p:cNvSpPr/>
                  <p:nvPr/>
                </p:nvSpPr>
                <p:spPr>
                  <a:xfrm>
                    <a:off x="6096000" y="251097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矩形 11"/>
                  <p:cNvSpPr/>
                  <p:nvPr/>
                </p:nvSpPr>
                <p:spPr>
                  <a:xfrm>
                    <a:off x="6096000" y="2960914"/>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矩形 12"/>
                  <p:cNvSpPr/>
                  <p:nvPr/>
                </p:nvSpPr>
                <p:spPr>
                  <a:xfrm>
                    <a:off x="6096000" y="3410857"/>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矩形 13"/>
                  <p:cNvSpPr/>
                  <p:nvPr/>
                </p:nvSpPr>
                <p:spPr>
                  <a:xfrm>
                    <a:off x="6096000" y="386080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nvGrpSpPr>
                <p:cNvPr id="30737" name="组合 15"/>
                <p:cNvGrpSpPr/>
                <p:nvPr/>
              </p:nvGrpSpPr>
              <p:grpSpPr>
                <a:xfrm rot="5400000">
                  <a:off x="6096000" y="711200"/>
                  <a:ext cx="3599544" cy="3599544"/>
                  <a:chOff x="6096000" y="711200"/>
                  <a:chExt cx="5297714" cy="3599544"/>
                </a:xfrm>
              </p:grpSpPr>
              <p:sp>
                <p:nvSpPr>
                  <p:cNvPr id="17" name="矩形 16"/>
                  <p:cNvSpPr/>
                  <p:nvPr/>
                </p:nvSpPr>
                <p:spPr>
                  <a:xfrm>
                    <a:off x="6096000" y="711200"/>
                    <a:ext cx="5297714" cy="3599544"/>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矩形 17"/>
                  <p:cNvSpPr/>
                  <p:nvPr/>
                </p:nvSpPr>
                <p:spPr>
                  <a:xfrm>
                    <a:off x="6096000" y="711200"/>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矩形 18"/>
                  <p:cNvSpPr/>
                  <p:nvPr/>
                </p:nvSpPr>
                <p:spPr>
                  <a:xfrm>
                    <a:off x="6096000" y="1161143"/>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矩形 19"/>
                  <p:cNvSpPr/>
                  <p:nvPr/>
                </p:nvSpPr>
                <p:spPr>
                  <a:xfrm>
                    <a:off x="6096000" y="1611086"/>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矩形 20"/>
                  <p:cNvSpPr/>
                  <p:nvPr/>
                </p:nvSpPr>
                <p:spPr>
                  <a:xfrm>
                    <a:off x="6096000" y="2061029"/>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 name="矩形 21"/>
                  <p:cNvSpPr/>
                  <p:nvPr/>
                </p:nvSpPr>
                <p:spPr>
                  <a:xfrm>
                    <a:off x="6096000" y="251097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矩形 22"/>
                  <p:cNvSpPr/>
                  <p:nvPr/>
                </p:nvSpPr>
                <p:spPr>
                  <a:xfrm>
                    <a:off x="6096000" y="2960914"/>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矩形 23"/>
                  <p:cNvSpPr/>
                  <p:nvPr/>
                </p:nvSpPr>
                <p:spPr>
                  <a:xfrm>
                    <a:off x="6096000" y="3410857"/>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矩形 24"/>
                  <p:cNvSpPr/>
                  <p:nvPr/>
                </p:nvSpPr>
                <p:spPr>
                  <a:xfrm>
                    <a:off x="6096000" y="386080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nvGrpSpPr>
                <p:cNvPr id="30747" name="组合 25"/>
                <p:cNvGrpSpPr/>
                <p:nvPr/>
              </p:nvGrpSpPr>
              <p:grpSpPr>
                <a:xfrm rot="5400000">
                  <a:off x="7895772" y="711200"/>
                  <a:ext cx="3599544" cy="3599544"/>
                  <a:chOff x="6096000" y="711200"/>
                  <a:chExt cx="5297714" cy="3599544"/>
                </a:xfrm>
              </p:grpSpPr>
              <p:sp>
                <p:nvSpPr>
                  <p:cNvPr id="27" name="矩形 26"/>
                  <p:cNvSpPr/>
                  <p:nvPr/>
                </p:nvSpPr>
                <p:spPr>
                  <a:xfrm>
                    <a:off x="6096000" y="711200"/>
                    <a:ext cx="5297714" cy="3599544"/>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矩形 27"/>
                  <p:cNvSpPr/>
                  <p:nvPr/>
                </p:nvSpPr>
                <p:spPr>
                  <a:xfrm>
                    <a:off x="6096000" y="711200"/>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矩形 28"/>
                  <p:cNvSpPr/>
                  <p:nvPr/>
                </p:nvSpPr>
                <p:spPr>
                  <a:xfrm>
                    <a:off x="6096000" y="1161143"/>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矩形 29"/>
                  <p:cNvSpPr/>
                  <p:nvPr/>
                </p:nvSpPr>
                <p:spPr>
                  <a:xfrm>
                    <a:off x="6096000" y="1611086"/>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矩形 30"/>
                  <p:cNvSpPr/>
                  <p:nvPr/>
                </p:nvSpPr>
                <p:spPr>
                  <a:xfrm>
                    <a:off x="6096000" y="2061029"/>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2" name="矩形 31"/>
                  <p:cNvSpPr/>
                  <p:nvPr/>
                </p:nvSpPr>
                <p:spPr>
                  <a:xfrm>
                    <a:off x="6096000" y="251097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3" name="矩形 32"/>
                  <p:cNvSpPr/>
                  <p:nvPr/>
                </p:nvSpPr>
                <p:spPr>
                  <a:xfrm>
                    <a:off x="6096000" y="2960914"/>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4" name="矩形 33"/>
                  <p:cNvSpPr/>
                  <p:nvPr/>
                </p:nvSpPr>
                <p:spPr>
                  <a:xfrm>
                    <a:off x="6096000" y="3410857"/>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5" name="矩形 34"/>
                  <p:cNvSpPr/>
                  <p:nvPr/>
                </p:nvSpPr>
                <p:spPr>
                  <a:xfrm>
                    <a:off x="6096000" y="3860801"/>
                    <a:ext cx="5297714" cy="449943"/>
                  </a:xfrm>
                  <a:prstGeom prst="rect">
                    <a:avLst/>
                  </a:prstGeom>
                  <a:noFill/>
                  <a:ln w="31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grpSp>
          <p:graphicFrame>
            <p:nvGraphicFramePr>
              <p:cNvPr id="30757" name="对象 74"/>
              <p:cNvGraphicFramePr/>
              <p:nvPr/>
            </p:nvGraphicFramePr>
            <p:xfrm>
              <a:off x="5442858" y="1689328"/>
              <a:ext cx="6299200" cy="2621416"/>
            </p:xfrm>
            <a:graphic>
              <a:graphicData uri="http://schemas.openxmlformats.org/presentationml/2006/ole">
                <mc:AlternateContent xmlns:mc="http://schemas.openxmlformats.org/markup-compatibility/2006">
                  <mc:Choice xmlns:v="urn:schemas-microsoft-com:vml" Requires="v">
                    <p:oleObj spid="_x0000_s3076" name="" r:id="rId1" imgW="3589020" imgH="1706880" progId="excel.sheet.8">
                      <p:embed/>
                    </p:oleObj>
                  </mc:Choice>
                  <mc:Fallback>
                    <p:oleObj name="" r:id="rId1" imgW="3589020" imgH="1706880" progId="excel.sheet.8">
                      <p:embed/>
                      <p:pic>
                        <p:nvPicPr>
                          <p:cNvPr id="0" name="图片 3075"/>
                          <p:cNvPicPr/>
                          <p:nvPr/>
                        </p:nvPicPr>
                        <p:blipFill>
                          <a:blip r:embed="rId2"/>
                          <a:stretch>
                            <a:fillRect/>
                          </a:stretch>
                        </p:blipFill>
                        <p:spPr>
                          <a:xfrm>
                            <a:off x="5442858" y="1689328"/>
                            <a:ext cx="6299200" cy="2621416"/>
                          </a:xfrm>
                          <a:prstGeom prst="rect">
                            <a:avLst/>
                          </a:prstGeom>
                          <a:noFill/>
                          <a:ln w="38100">
                            <a:noFill/>
                            <a:miter/>
                          </a:ln>
                        </p:spPr>
                      </p:pic>
                    </p:oleObj>
                  </mc:Fallback>
                </mc:AlternateContent>
              </a:graphicData>
            </a:graphic>
          </p:graphicFrame>
        </p:grpSp>
        <p:sp>
          <p:nvSpPr>
            <p:cNvPr id="30758" name="矩形 63"/>
            <p:cNvSpPr/>
            <p:nvPr/>
          </p:nvSpPr>
          <p:spPr>
            <a:xfrm>
              <a:off x="6280501" y="4435655"/>
              <a:ext cx="490840"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JAN</a:t>
              </a:r>
              <a:endParaRPr lang="en-US" altLang="zh-CN" sz="1400" dirty="0">
                <a:solidFill>
                  <a:srgbClr val="BFBFBF"/>
                </a:solidFill>
                <a:latin typeface="等线" panose="02010600030101010101" charset="-122"/>
                <a:ea typeface="等线" panose="02010600030101010101" charset="-122"/>
              </a:endParaRPr>
            </a:p>
          </p:txBody>
        </p:sp>
        <p:sp>
          <p:nvSpPr>
            <p:cNvPr id="30759" name="矩形 64"/>
            <p:cNvSpPr/>
            <p:nvPr/>
          </p:nvSpPr>
          <p:spPr>
            <a:xfrm>
              <a:off x="7015834" y="4435655"/>
              <a:ext cx="460382"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FEB</a:t>
              </a:r>
              <a:endParaRPr lang="en-US" altLang="zh-CN" sz="1400" dirty="0">
                <a:solidFill>
                  <a:srgbClr val="BFBFBF"/>
                </a:solidFill>
                <a:latin typeface="等线" panose="02010600030101010101" charset="-122"/>
                <a:ea typeface="等线" panose="02010600030101010101" charset="-122"/>
              </a:endParaRPr>
            </a:p>
          </p:txBody>
        </p:sp>
        <p:sp>
          <p:nvSpPr>
            <p:cNvPr id="30760" name="矩形 65"/>
            <p:cNvSpPr/>
            <p:nvPr/>
          </p:nvSpPr>
          <p:spPr>
            <a:xfrm>
              <a:off x="7751167" y="4435655"/>
              <a:ext cx="558166"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MAR</a:t>
              </a:r>
              <a:endParaRPr lang="en-US" altLang="zh-CN" sz="1400" dirty="0">
                <a:solidFill>
                  <a:srgbClr val="BFBFBF"/>
                </a:solidFill>
                <a:latin typeface="等线" panose="02010600030101010101" charset="-122"/>
                <a:ea typeface="等线" panose="02010600030101010101" charset="-122"/>
              </a:endParaRPr>
            </a:p>
          </p:txBody>
        </p:sp>
        <p:sp>
          <p:nvSpPr>
            <p:cNvPr id="30761" name="矩形 66"/>
            <p:cNvSpPr/>
            <p:nvPr/>
          </p:nvSpPr>
          <p:spPr>
            <a:xfrm>
              <a:off x="8486499" y="4435655"/>
              <a:ext cx="502061"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APR</a:t>
              </a:r>
              <a:endParaRPr lang="en-US" altLang="zh-CN" sz="1400" dirty="0">
                <a:solidFill>
                  <a:srgbClr val="BFBFBF"/>
                </a:solidFill>
                <a:latin typeface="等线" panose="02010600030101010101" charset="-122"/>
                <a:ea typeface="等线" panose="02010600030101010101" charset="-122"/>
              </a:endParaRPr>
            </a:p>
          </p:txBody>
        </p:sp>
        <p:sp>
          <p:nvSpPr>
            <p:cNvPr id="30762" name="矩形 67"/>
            <p:cNvSpPr/>
            <p:nvPr/>
          </p:nvSpPr>
          <p:spPr>
            <a:xfrm>
              <a:off x="9221831" y="4435655"/>
              <a:ext cx="551754"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MAY</a:t>
              </a:r>
              <a:endParaRPr lang="en-US" altLang="zh-CN" sz="1400" dirty="0">
                <a:solidFill>
                  <a:srgbClr val="BFBFBF"/>
                </a:solidFill>
                <a:latin typeface="等线" panose="02010600030101010101" charset="-122"/>
                <a:ea typeface="等线" panose="02010600030101010101" charset="-122"/>
              </a:endParaRPr>
            </a:p>
          </p:txBody>
        </p:sp>
        <p:sp>
          <p:nvSpPr>
            <p:cNvPr id="30763" name="矩形 68"/>
            <p:cNvSpPr/>
            <p:nvPr/>
          </p:nvSpPr>
          <p:spPr>
            <a:xfrm>
              <a:off x="9957163" y="4435655"/>
              <a:ext cx="497252"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JUN</a:t>
              </a:r>
              <a:endParaRPr lang="en-US" altLang="zh-CN" sz="1400" dirty="0">
                <a:solidFill>
                  <a:srgbClr val="BFBFBF"/>
                </a:solidFill>
                <a:latin typeface="等线" panose="02010600030101010101" charset="-122"/>
                <a:ea typeface="等线" panose="02010600030101010101" charset="-122"/>
              </a:endParaRPr>
            </a:p>
          </p:txBody>
        </p:sp>
        <p:sp>
          <p:nvSpPr>
            <p:cNvPr id="30764" name="矩形 69"/>
            <p:cNvSpPr/>
            <p:nvPr/>
          </p:nvSpPr>
          <p:spPr>
            <a:xfrm>
              <a:off x="10692496" y="4435655"/>
              <a:ext cx="449162" cy="1144879"/>
            </a:xfrm>
            <a:prstGeom prst="rect">
              <a:avLst/>
            </a:prstGeom>
            <a:noFill/>
            <a:ln w="9525">
              <a:noFill/>
            </a:ln>
          </p:spPr>
          <p:txBody>
            <a:bodyPr wrap="square" anchor="t">
              <a:spAutoFit/>
            </a:bodyPr>
            <a:p>
              <a:pPr fontAlgn="t"/>
              <a:r>
                <a:rPr lang="en-US" altLang="zh-CN" sz="1400" dirty="0">
                  <a:solidFill>
                    <a:srgbClr val="BFBFBF"/>
                  </a:solidFill>
                  <a:latin typeface="等线" panose="02010600030101010101" charset="-122"/>
                  <a:ea typeface="等线" panose="02010600030101010101" charset="-122"/>
                </a:rPr>
                <a:t>JUL</a:t>
              </a:r>
              <a:endParaRPr lang="en-US" altLang="zh-CN" sz="1400" dirty="0">
                <a:solidFill>
                  <a:srgbClr val="BFBFBF"/>
                </a:solidFill>
                <a:latin typeface="等线" panose="02010600030101010101" charset="-122"/>
                <a:ea typeface="等线" panose="02010600030101010101" charset="-122"/>
              </a:endParaRPr>
            </a:p>
          </p:txBody>
        </p:sp>
      </p:grpSp>
      <p:grpSp>
        <p:nvGrpSpPr>
          <p:cNvPr id="30765" name="组合 2"/>
          <p:cNvGrpSpPr/>
          <p:nvPr/>
        </p:nvGrpSpPr>
        <p:grpSpPr>
          <a:xfrm>
            <a:off x="501650" y="3150870"/>
            <a:ext cx="4887913" cy="1290257"/>
            <a:chOff x="979096" y="4993283"/>
            <a:chExt cx="4641545" cy="525517"/>
          </a:xfrm>
        </p:grpSpPr>
        <p:sp>
          <p:nvSpPr>
            <p:cNvPr id="30766" name="矩形 4"/>
            <p:cNvSpPr/>
            <p:nvPr/>
          </p:nvSpPr>
          <p:spPr>
            <a:xfrm>
              <a:off x="979096" y="5180766"/>
              <a:ext cx="4641545" cy="338034"/>
            </a:xfrm>
            <a:prstGeom prst="rect">
              <a:avLst/>
            </a:prstGeom>
            <a:noFill/>
            <a:ln w="9525">
              <a:noFill/>
            </a:ln>
          </p:spPr>
          <p:txBody>
            <a:bodyPr wrap="square" anchor="t">
              <a:spAutoFit/>
            </a:bodyPr>
            <a:p>
              <a:pPr algn="just"/>
              <a:r>
                <a:rPr lang="zh-CN" altLang="en-US" sz="2400" dirty="0">
                  <a:solidFill>
                    <a:schemeClr val="bg1"/>
                  </a:solidFill>
                  <a:latin typeface="等线 Light" panose="02010600030101010101" charset="-122"/>
                  <a:ea typeface="等线 Light" panose="02010600030101010101" charset="-122"/>
                </a:rPr>
                <a:t>网页端界面的设计，排版，接收后台的部分数据并显示等</a:t>
              </a:r>
              <a:endParaRPr lang="zh-CN" altLang="en-US" sz="2400" dirty="0">
                <a:solidFill>
                  <a:schemeClr val="bg1"/>
                </a:solidFill>
                <a:latin typeface="等线 Light" panose="02010600030101010101" charset="-122"/>
                <a:ea typeface="等线 Light" panose="02010600030101010101" charset="-122"/>
              </a:endParaRPr>
            </a:p>
          </p:txBody>
        </p:sp>
        <p:sp>
          <p:nvSpPr>
            <p:cNvPr id="30767" name="矩形 55"/>
            <p:cNvSpPr/>
            <p:nvPr/>
          </p:nvSpPr>
          <p:spPr>
            <a:xfrm>
              <a:off x="979096" y="4993283"/>
              <a:ext cx="1130687" cy="187523"/>
            </a:xfrm>
            <a:prstGeom prst="rect">
              <a:avLst/>
            </a:prstGeom>
            <a:noFill/>
            <a:ln w="9525">
              <a:noFill/>
            </a:ln>
          </p:spPr>
          <p:txBody>
            <a:bodyPr wrap="square" anchor="t">
              <a:spAutoFit/>
            </a:bodyPr>
            <a:p>
              <a:r>
                <a:rPr lang="zh-CN" altLang="zh-CN" sz="2400" b="1" dirty="0">
                  <a:solidFill>
                    <a:schemeClr val="bg1"/>
                  </a:solidFill>
                  <a:latin typeface="等线" panose="02010600030101010101" charset="-122"/>
                  <a:ea typeface="等线" panose="02010600030101010101" charset="-122"/>
                </a:rPr>
                <a:t>周韬锐</a:t>
              </a:r>
              <a:endParaRPr lang="zh-CN" altLang="zh-CN" sz="2400" b="1" dirty="0">
                <a:solidFill>
                  <a:schemeClr val="bg1"/>
                </a:solidFill>
                <a:latin typeface="等线" panose="02010600030101010101" charset="-122"/>
                <a:ea typeface="等线" panose="02010600030101010101" charset="-122"/>
              </a:endParaRPr>
            </a:p>
          </p:txBody>
        </p:sp>
      </p:grpSp>
      <p:grpSp>
        <p:nvGrpSpPr>
          <p:cNvPr id="30768" name="组合 57"/>
          <p:cNvGrpSpPr/>
          <p:nvPr/>
        </p:nvGrpSpPr>
        <p:grpSpPr>
          <a:xfrm>
            <a:off x="501333" y="1298575"/>
            <a:ext cx="4888547" cy="1691348"/>
            <a:chOff x="979096" y="4993283"/>
            <a:chExt cx="4642148" cy="689131"/>
          </a:xfrm>
        </p:grpSpPr>
        <p:sp>
          <p:nvSpPr>
            <p:cNvPr id="30769" name="矩形 58"/>
            <p:cNvSpPr/>
            <p:nvPr/>
          </p:nvSpPr>
          <p:spPr>
            <a:xfrm>
              <a:off x="979699" y="5193937"/>
              <a:ext cx="4641545" cy="488477"/>
            </a:xfrm>
            <a:prstGeom prst="rect">
              <a:avLst/>
            </a:prstGeom>
            <a:noFill/>
            <a:ln w="9525">
              <a:noFill/>
            </a:ln>
          </p:spPr>
          <p:txBody>
            <a:bodyPr wrap="square" anchor="t">
              <a:spAutoFit/>
            </a:bodyPr>
            <a:p>
              <a:pPr algn="just">
                <a:buNone/>
              </a:pPr>
              <a:r>
                <a:rPr lang="en-US" altLang="zh-CN" sz="2400" dirty="0">
                  <a:solidFill>
                    <a:schemeClr val="bg1"/>
                  </a:solidFill>
                  <a:latin typeface="等线 Light" panose="02010600030101010101" charset="-122"/>
                  <a:ea typeface="等线 Light" panose="02010600030101010101" charset="-122"/>
                </a:rPr>
                <a:t>J</a:t>
              </a:r>
              <a:r>
                <a:rPr lang="zh-CN" altLang="en-US" sz="2400" dirty="0">
                  <a:solidFill>
                    <a:schemeClr val="bg1"/>
                  </a:solidFill>
                  <a:latin typeface="等线 Light" panose="02010600030101010101" charset="-122"/>
                  <a:ea typeface="等线 Light" panose="02010600030101010101" charset="-122"/>
                </a:rPr>
                <a:t>ava后台的设计，包括框架以及服务器搭建，数据库连接以及与设计安卓接口与安卓交互等</a:t>
              </a:r>
              <a:endParaRPr lang="zh-CN" altLang="en-US" sz="2400" dirty="0">
                <a:solidFill>
                  <a:schemeClr val="bg1"/>
                </a:solidFill>
                <a:latin typeface="等线 Light" panose="02010600030101010101" charset="-122"/>
                <a:ea typeface="等线 Light" panose="02010600030101010101" charset="-122"/>
              </a:endParaRPr>
            </a:p>
          </p:txBody>
        </p:sp>
        <p:sp>
          <p:nvSpPr>
            <p:cNvPr id="30770" name="矩形 59"/>
            <p:cNvSpPr/>
            <p:nvPr/>
          </p:nvSpPr>
          <p:spPr>
            <a:xfrm>
              <a:off x="979096" y="4993283"/>
              <a:ext cx="1130687" cy="187523"/>
            </a:xfrm>
            <a:prstGeom prst="rect">
              <a:avLst/>
            </a:prstGeom>
            <a:noFill/>
            <a:ln w="9525">
              <a:noFill/>
            </a:ln>
          </p:spPr>
          <p:txBody>
            <a:bodyPr wrap="square" anchor="t">
              <a:spAutoFit/>
            </a:bodyPr>
            <a:p>
              <a:r>
                <a:rPr lang="zh-CN" altLang="zh-CN" sz="2400" b="1" dirty="0">
                  <a:solidFill>
                    <a:schemeClr val="bg1"/>
                  </a:solidFill>
                  <a:latin typeface="等线" panose="02010600030101010101" charset="-122"/>
                  <a:ea typeface="等线" panose="02010600030101010101" charset="-122"/>
                </a:rPr>
                <a:t>许博勇</a:t>
              </a:r>
              <a:endParaRPr lang="zh-CN" altLang="zh-CN" sz="2400" b="1" dirty="0">
                <a:solidFill>
                  <a:schemeClr val="bg1"/>
                </a:solidFill>
                <a:latin typeface="等线" panose="02010600030101010101" charset="-122"/>
                <a:ea typeface="等线" panose="02010600030101010101" charset="-122"/>
              </a:endParaRPr>
            </a:p>
          </p:txBody>
        </p:sp>
      </p:grpSp>
      <p:grpSp>
        <p:nvGrpSpPr>
          <p:cNvPr id="30771" name="组合 60"/>
          <p:cNvGrpSpPr/>
          <p:nvPr/>
        </p:nvGrpSpPr>
        <p:grpSpPr>
          <a:xfrm>
            <a:off x="6535738" y="4441190"/>
            <a:ext cx="4887912" cy="1819619"/>
            <a:chOff x="979096" y="4993283"/>
            <a:chExt cx="4641545" cy="741394"/>
          </a:xfrm>
        </p:grpSpPr>
        <p:sp>
          <p:nvSpPr>
            <p:cNvPr id="30772" name="矩形 71"/>
            <p:cNvSpPr/>
            <p:nvPr/>
          </p:nvSpPr>
          <p:spPr>
            <a:xfrm>
              <a:off x="979096" y="5246200"/>
              <a:ext cx="4641545" cy="488477"/>
            </a:xfrm>
            <a:prstGeom prst="rect">
              <a:avLst/>
            </a:prstGeom>
            <a:noFill/>
            <a:ln w="9525">
              <a:noFill/>
            </a:ln>
          </p:spPr>
          <p:txBody>
            <a:bodyPr wrap="square" anchor="t">
              <a:spAutoFit/>
            </a:bodyPr>
            <a:p>
              <a:pPr algn="just"/>
              <a:r>
                <a:rPr lang="en-US" altLang="zh-CN" sz="2400" dirty="0">
                  <a:solidFill>
                    <a:schemeClr val="bg1"/>
                  </a:solidFill>
                  <a:latin typeface="等线 Light" panose="02010600030101010101" charset="-122"/>
                  <a:ea typeface="等线 Light" panose="02010600030101010101" charset="-122"/>
                </a:rPr>
                <a:t>J</a:t>
              </a:r>
              <a:r>
                <a:rPr lang="zh-CN" altLang="en-US" sz="2400" dirty="0">
                  <a:solidFill>
                    <a:schemeClr val="bg1"/>
                  </a:solidFill>
                  <a:latin typeface="等线 Light" panose="02010600030101010101" charset="-122"/>
                  <a:ea typeface="等线 Light" panose="02010600030101010101" charset="-122"/>
                </a:rPr>
                <a:t>ava将网页端的静态页面转换为jsp动态页面以及完成网页端与后台的交互等。</a:t>
              </a:r>
              <a:endParaRPr lang="zh-CN" altLang="en-US" sz="2400" dirty="0">
                <a:solidFill>
                  <a:schemeClr val="bg1"/>
                </a:solidFill>
                <a:latin typeface="等线 Light" panose="02010600030101010101" charset="-122"/>
                <a:ea typeface="等线 Light" panose="02010600030101010101" charset="-122"/>
              </a:endParaRPr>
            </a:p>
          </p:txBody>
        </p:sp>
        <p:sp>
          <p:nvSpPr>
            <p:cNvPr id="30773" name="矩形 72"/>
            <p:cNvSpPr/>
            <p:nvPr/>
          </p:nvSpPr>
          <p:spPr>
            <a:xfrm>
              <a:off x="979096" y="4993283"/>
              <a:ext cx="1130687" cy="187523"/>
            </a:xfrm>
            <a:prstGeom prst="rect">
              <a:avLst/>
            </a:prstGeom>
            <a:noFill/>
            <a:ln w="9525">
              <a:noFill/>
            </a:ln>
          </p:spPr>
          <p:txBody>
            <a:bodyPr wrap="square" anchor="t">
              <a:spAutoFit/>
            </a:bodyPr>
            <a:p>
              <a:r>
                <a:rPr lang="zh-CN" altLang="zh-CN" sz="2400" b="1" dirty="0">
                  <a:solidFill>
                    <a:schemeClr val="bg1"/>
                  </a:solidFill>
                  <a:latin typeface="等线" panose="02010600030101010101" charset="-122"/>
                  <a:ea typeface="等线" panose="02010600030101010101" charset="-122"/>
                </a:rPr>
                <a:t>周锐良</a:t>
              </a:r>
              <a:endParaRPr lang="zh-CN" altLang="zh-CN" sz="2400" b="1" dirty="0">
                <a:solidFill>
                  <a:schemeClr val="bg1"/>
                </a:solidFill>
                <a:latin typeface="等线" panose="02010600030101010101" charset="-122"/>
                <a:ea typeface="等线" panose="02010600030101010101" charset="-122"/>
              </a:endParaRPr>
            </a:p>
          </p:txBody>
        </p:sp>
      </p:grpSp>
      <p:grpSp>
        <p:nvGrpSpPr>
          <p:cNvPr id="15" name="组合 14"/>
          <p:cNvGrpSpPr/>
          <p:nvPr/>
        </p:nvGrpSpPr>
        <p:grpSpPr>
          <a:xfrm>
            <a:off x="501650" y="474663"/>
            <a:ext cx="3640138" cy="609600"/>
            <a:chOff x="357367" y="553331"/>
            <a:chExt cx="3640455" cy="609600"/>
          </a:xfrm>
        </p:grpSpPr>
        <p:sp>
          <p:nvSpPr>
            <p:cNvPr id="27651" name="矩形 15"/>
            <p:cNvSpPr/>
            <p:nvPr/>
          </p:nvSpPr>
          <p:spPr>
            <a:xfrm>
              <a:off x="1374571" y="597630"/>
              <a:ext cx="1605420" cy="521970"/>
            </a:xfrm>
            <a:prstGeom prst="rect">
              <a:avLst/>
            </a:prstGeom>
            <a:noFill/>
            <a:ln w="9525">
              <a:noFill/>
            </a:ln>
          </p:spPr>
          <p:txBody>
            <a:bodyPr wrap="none" anchor="t">
              <a:spAutoFit/>
            </a:bodyPr>
            <a:p>
              <a:pPr algn="ctr"/>
              <a:r>
                <a:rPr lang="zh-CN" altLang="zh-CN" sz="2800" dirty="0">
                  <a:solidFill>
                    <a:schemeClr val="bg1"/>
                  </a:solidFill>
                  <a:latin typeface="等线" panose="02010600030101010101" charset="-122"/>
                  <a:ea typeface="等线" panose="02010600030101010101" charset="-122"/>
                </a:rPr>
                <a:t>详细分工</a:t>
              </a:r>
              <a:endParaRPr lang="zh-CN" altLang="en-US" sz="2800" dirty="0">
                <a:solidFill>
                  <a:schemeClr val="bg1"/>
                </a:solidFill>
                <a:latin typeface="等线" panose="02010600030101010101" charset="-122"/>
                <a:ea typeface="等线" panose="02010600030101010101" charset="-122"/>
              </a:endParaRPr>
            </a:p>
          </p:txBody>
        </p:sp>
        <p:sp>
          <p:nvSpPr>
            <p:cNvPr id="54" name="矩形: 圆角 53"/>
            <p:cNvSpPr/>
            <p:nvPr/>
          </p:nvSpPr>
          <p:spPr>
            <a:xfrm>
              <a:off x="357367" y="553331"/>
              <a:ext cx="3640455" cy="609600"/>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8" name="矩形 34"/>
          <p:cNvSpPr/>
          <p:nvPr/>
        </p:nvSpPr>
        <p:spPr>
          <a:xfrm>
            <a:off x="433705" y="1353185"/>
            <a:ext cx="11323638" cy="5016500"/>
          </a:xfrm>
          <a:prstGeom prst="rect">
            <a:avLst/>
          </a:prstGeom>
          <a:noFill/>
          <a:ln w="9525">
            <a:noFill/>
          </a:ln>
        </p:spPr>
        <p:txBody>
          <a:bodyPr wrap="square" anchor="t">
            <a:spAutoFit/>
          </a:bodyPr>
          <a:p>
            <a:pPr algn="just"/>
            <a:r>
              <a:rPr lang="zh-CN" altLang="en-US" sz="3200" dirty="0">
                <a:solidFill>
                  <a:schemeClr val="bg1"/>
                </a:solidFill>
                <a:latin typeface="等线 Light" panose="02010600030101010101" charset="-122"/>
                <a:ea typeface="等线 Light" panose="02010600030101010101" charset="-122"/>
              </a:rPr>
              <a:t>共同完成了安卓端的内部逻辑设计：</a:t>
            </a:r>
            <a:endParaRPr lang="zh-CN" altLang="en-US" sz="3200" dirty="0">
              <a:solidFill>
                <a:schemeClr val="bg1"/>
              </a:solidFill>
              <a:latin typeface="等线 Light" panose="02010600030101010101" charset="-122"/>
              <a:ea typeface="等线 Light" panose="02010600030101010101" charset="-122"/>
            </a:endParaRPr>
          </a:p>
          <a:p>
            <a:pPr algn="just"/>
            <a:r>
              <a:rPr lang="zh-CN" altLang="en-US" sz="3200" dirty="0">
                <a:solidFill>
                  <a:schemeClr val="bg1"/>
                </a:solidFill>
                <a:latin typeface="等线 Light" panose="02010600030101010101" charset="-122"/>
                <a:ea typeface="等线 Light" panose="02010600030101010101" charset="-122"/>
              </a:rPr>
              <a:t>1.安卓app本机功能的实现，包括用户应用信息的记录，并对用户所需要的信息进行本地存储（包括登录信息，加入场景实时记录等）</a:t>
            </a:r>
            <a:endParaRPr lang="zh-CN" altLang="en-US" sz="3200" dirty="0">
              <a:solidFill>
                <a:schemeClr val="bg1"/>
              </a:solidFill>
              <a:latin typeface="等线 Light" panose="02010600030101010101" charset="-122"/>
              <a:ea typeface="等线 Light" panose="02010600030101010101" charset="-122"/>
            </a:endParaRPr>
          </a:p>
          <a:p>
            <a:pPr algn="just"/>
            <a:r>
              <a:rPr lang="zh-CN" altLang="en-US" sz="3200" dirty="0">
                <a:solidFill>
                  <a:schemeClr val="bg1"/>
                </a:solidFill>
                <a:latin typeface="等线 Light" panose="02010600030101010101" charset="-122"/>
                <a:ea typeface="等线 Light" panose="02010600030101010101" charset="-122"/>
              </a:rPr>
              <a:t>2.与后台的信息交互，包括用户模块访问后台数据库接口，用户信息同步，以及用户创建场景信息同步等</a:t>
            </a:r>
            <a:endParaRPr lang="zh-CN" altLang="en-US" sz="3200" dirty="0">
              <a:solidFill>
                <a:schemeClr val="bg1"/>
              </a:solidFill>
              <a:latin typeface="等线 Light" panose="02010600030101010101" charset="-122"/>
              <a:ea typeface="等线 Light" panose="02010600030101010101" charset="-122"/>
            </a:endParaRPr>
          </a:p>
          <a:p>
            <a:pPr algn="just"/>
            <a:r>
              <a:rPr lang="zh-CN" altLang="en-US" sz="3200" dirty="0">
                <a:solidFill>
                  <a:schemeClr val="bg1"/>
                </a:solidFill>
                <a:latin typeface="等线 Light" panose="02010600030101010101" charset="-122"/>
                <a:ea typeface="等线 Light" panose="02010600030101010101" charset="-122"/>
              </a:rPr>
              <a:t>3与后台建立长连接，包括扫码，建立连接，填写信息，并在websocket期间向后台传输与接受json数据。</a:t>
            </a:r>
            <a:endParaRPr lang="zh-CN" altLang="en-US" sz="3200" dirty="0">
              <a:solidFill>
                <a:schemeClr val="bg1"/>
              </a:solidFill>
              <a:latin typeface="等线 Light" panose="02010600030101010101" charset="-122"/>
              <a:ea typeface="等线 Light" panose="02010600030101010101" charset="-122"/>
            </a:endParaRPr>
          </a:p>
          <a:p>
            <a:pPr algn="just"/>
            <a:r>
              <a:rPr lang="zh-CN" altLang="en-US" sz="3200" dirty="0">
                <a:solidFill>
                  <a:schemeClr val="bg1"/>
                </a:solidFill>
                <a:latin typeface="等线 Light" panose="02010600030101010101" charset="-122"/>
                <a:ea typeface="等线 Light" panose="02010600030101010101" charset="-122"/>
              </a:rPr>
              <a:t>4.内部细节的实现，如关闭程序的自动重连接，退出的提示以及权限的设置等等。</a:t>
            </a:r>
            <a:endParaRPr lang="zh-CN" altLang="en-US" sz="3200" dirty="0">
              <a:solidFill>
                <a:schemeClr val="bg1"/>
              </a:solidFill>
              <a:latin typeface="等线 Light" panose="02010600030101010101" charset="-122"/>
              <a:ea typeface="等线 Light" panose="02010600030101010101" charset="-122"/>
            </a:endParaRPr>
          </a:p>
        </p:txBody>
      </p:sp>
      <p:grpSp>
        <p:nvGrpSpPr>
          <p:cNvPr id="15" name="组合 14"/>
          <p:cNvGrpSpPr/>
          <p:nvPr/>
        </p:nvGrpSpPr>
        <p:grpSpPr>
          <a:xfrm>
            <a:off x="501650" y="474663"/>
            <a:ext cx="3640138" cy="609600"/>
            <a:chOff x="357367" y="553331"/>
            <a:chExt cx="3640455" cy="609600"/>
          </a:xfrm>
        </p:grpSpPr>
        <p:sp>
          <p:nvSpPr>
            <p:cNvPr id="27651" name="矩形 15"/>
            <p:cNvSpPr/>
            <p:nvPr/>
          </p:nvSpPr>
          <p:spPr>
            <a:xfrm>
              <a:off x="1196756" y="597630"/>
              <a:ext cx="1961051" cy="521970"/>
            </a:xfrm>
            <a:prstGeom prst="rect">
              <a:avLst/>
            </a:prstGeom>
            <a:noFill/>
            <a:ln w="9525">
              <a:noFill/>
            </a:ln>
          </p:spPr>
          <p:txBody>
            <a:bodyPr wrap="none" anchor="t">
              <a:spAutoFit/>
            </a:bodyPr>
            <a:p>
              <a:pPr algn="ctr"/>
              <a:r>
                <a:rPr lang="zh-CN" altLang="zh-CN" sz="2800" dirty="0">
                  <a:solidFill>
                    <a:schemeClr val="bg1"/>
                  </a:solidFill>
                  <a:latin typeface="等线" panose="02010600030101010101" charset="-122"/>
                  <a:ea typeface="等线" panose="02010600030101010101" charset="-122"/>
                </a:rPr>
                <a:t>安卓端设计</a:t>
              </a:r>
              <a:endParaRPr lang="zh-CN" altLang="en-US" sz="2800" dirty="0">
                <a:solidFill>
                  <a:schemeClr val="bg1"/>
                </a:solidFill>
                <a:latin typeface="等线" panose="02010600030101010101" charset="-122"/>
                <a:ea typeface="等线" panose="02010600030101010101" charset="-122"/>
              </a:endParaRPr>
            </a:p>
          </p:txBody>
        </p:sp>
        <p:sp>
          <p:nvSpPr>
            <p:cNvPr id="54" name="矩形: 圆角 53"/>
            <p:cNvSpPr/>
            <p:nvPr/>
          </p:nvSpPr>
          <p:spPr>
            <a:xfrm>
              <a:off x="357367" y="553331"/>
              <a:ext cx="3640455" cy="609600"/>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83" name="矩形 82"/>
          <p:cNvSpPr/>
          <p:nvPr/>
        </p:nvSpPr>
        <p:spPr>
          <a:xfrm>
            <a:off x="545783" y="1423353"/>
            <a:ext cx="11099800" cy="5323205"/>
          </a:xfrm>
          <a:prstGeom prst="rect">
            <a:avLst/>
          </a:prstGeom>
          <a:noFill/>
          <a:ln w="9525">
            <a:noFill/>
          </a:ln>
        </p:spPr>
        <p:txBody>
          <a:bodyPr wrap="square" anchor="t">
            <a:spAutoFit/>
          </a:bodyPr>
          <a:p>
            <a:r>
              <a:rPr lang="zh-CN" altLang="en-US" sz="2400" dirty="0">
                <a:solidFill>
                  <a:schemeClr val="bg1"/>
                </a:solidFill>
                <a:latin typeface="等线 Light" panose="02010600030101010101" charset="-122"/>
                <a:ea typeface="等线 Light" panose="02010600030101010101" charset="-122"/>
              </a:rPr>
              <a:t>完成这一次小组项目对我们来说时间相当仓促，我们自身对于网络编程这一块了解也不算深入，基本上模块功能的实现都是边学边做。我们小组的每一个成员都对这一个作业投入了很多精力和时间。</a:t>
            </a:r>
            <a:endParaRPr lang="zh-CN" altLang="en-US" sz="2400" dirty="0">
              <a:solidFill>
                <a:schemeClr val="bg1"/>
              </a:solidFill>
              <a:latin typeface="等线 Light" panose="02010600030101010101" charset="-122"/>
              <a:ea typeface="等线 Light" panose="02010600030101010101" charset="-122"/>
            </a:endParaRPr>
          </a:p>
          <a:p>
            <a:endParaRPr lang="zh-CN" altLang="en-US" sz="2400" dirty="0">
              <a:solidFill>
                <a:schemeClr val="bg1"/>
              </a:solidFill>
              <a:latin typeface="等线 Light" panose="02010600030101010101" charset="-122"/>
              <a:ea typeface="等线 Light" panose="02010600030101010101" charset="-122"/>
            </a:endParaRPr>
          </a:p>
          <a:p>
            <a:r>
              <a:rPr lang="zh-CN" altLang="en-US" sz="2400" dirty="0">
                <a:solidFill>
                  <a:schemeClr val="bg1"/>
                </a:solidFill>
                <a:latin typeface="等线 Light" panose="02010600030101010101" charset="-122"/>
                <a:ea typeface="等线 Light" panose="02010600030101010101" charset="-122"/>
              </a:rPr>
              <a:t>虽然最终作业完成的效果没有想象中的好，还存在很多需要优化完善的地方，有一些我们当初所设想的功能还由于时间不足而不能真正完成，但是我们在这次的编程中学习并收获到了很多知识，今后如果有机会，希望可以针对当初未能完成的</a:t>
            </a:r>
            <a:r>
              <a:rPr lang="zh-CN" altLang="en-US" sz="2400" dirty="0">
                <a:solidFill>
                  <a:schemeClr val="bg1"/>
                </a:solidFill>
                <a:latin typeface="等线 Light" panose="02010600030101010101" charset="-122"/>
                <a:ea typeface="等线 Light" panose="02010600030101010101" charset="-122"/>
                <a:sym typeface="+mn-ea"/>
              </a:rPr>
              <a:t>设想</a:t>
            </a:r>
            <a:r>
              <a:rPr lang="zh-CN" altLang="en-US" sz="2400" dirty="0">
                <a:solidFill>
                  <a:schemeClr val="bg1"/>
                </a:solidFill>
                <a:latin typeface="等线 Light" panose="02010600030101010101" charset="-122"/>
                <a:ea typeface="等线 Light" panose="02010600030101010101" charset="-122"/>
              </a:rPr>
              <a:t>进行完善。</a:t>
            </a:r>
            <a:endParaRPr lang="zh-CN" altLang="en-US" sz="2400" dirty="0">
              <a:solidFill>
                <a:schemeClr val="bg1"/>
              </a:solidFill>
              <a:latin typeface="等线 Light" panose="02010600030101010101" charset="-122"/>
              <a:ea typeface="等线 Light" panose="02010600030101010101" charset="-122"/>
            </a:endParaRPr>
          </a:p>
          <a:p>
            <a:endParaRPr lang="zh-CN" altLang="en-US" sz="2400" dirty="0">
              <a:solidFill>
                <a:schemeClr val="bg1"/>
              </a:solidFill>
              <a:latin typeface="等线 Light" panose="02010600030101010101" charset="-122"/>
              <a:ea typeface="等线 Light" panose="02010600030101010101" charset="-122"/>
            </a:endParaRPr>
          </a:p>
          <a:p>
            <a:r>
              <a:rPr lang="zh-CN" altLang="en-US" sz="2400" dirty="0">
                <a:solidFill>
                  <a:schemeClr val="bg1"/>
                </a:solidFill>
                <a:latin typeface="等线 Light" panose="02010600030101010101" charset="-122"/>
                <a:ea typeface="等线 Light" panose="02010600030101010101" charset="-122"/>
                <a:sym typeface="+mn-ea"/>
              </a:rPr>
              <a:t>这个作业可以说是贯穿了我们小组这一学期的学习生活了，想想也是挺感慨的，感谢这一门课程。</a:t>
            </a:r>
            <a:endParaRPr lang="zh-CN" altLang="en-US" sz="2400" dirty="0">
              <a:solidFill>
                <a:schemeClr val="bg1"/>
              </a:solidFill>
              <a:latin typeface="等线 Light" panose="02010600030101010101" charset="-122"/>
              <a:ea typeface="等线 Light" panose="02010600030101010101" charset="-122"/>
            </a:endParaRPr>
          </a:p>
          <a:p>
            <a:endParaRPr lang="zh-CN" altLang="en-US" sz="2400" dirty="0">
              <a:solidFill>
                <a:schemeClr val="bg1"/>
              </a:solidFill>
              <a:latin typeface="等线 Light" panose="02010600030101010101" charset="-122"/>
              <a:ea typeface="等线 Light" panose="02010600030101010101" charset="-122"/>
            </a:endParaRPr>
          </a:p>
          <a:p>
            <a:endParaRPr lang="zh-CN" altLang="en-US" sz="2400" dirty="0">
              <a:solidFill>
                <a:schemeClr val="bg1"/>
              </a:solidFill>
              <a:latin typeface="等线 Light" panose="02010600030101010101" charset="-122"/>
              <a:ea typeface="等线 Light" panose="02010600030101010101" charset="-122"/>
            </a:endParaRPr>
          </a:p>
          <a:p>
            <a:pPr algn="ctr"/>
            <a:endParaRPr lang="zh-CN" altLang="en-US" sz="2800" dirty="0">
              <a:solidFill>
                <a:schemeClr val="bg1"/>
              </a:solidFill>
              <a:latin typeface="等线 Light" panose="02010600030101010101" charset="-122"/>
              <a:ea typeface="等线 Light" panose="02010600030101010101" charset="-122"/>
            </a:endParaRPr>
          </a:p>
        </p:txBody>
      </p:sp>
      <p:grpSp>
        <p:nvGrpSpPr>
          <p:cNvPr id="84" name="组合 83"/>
          <p:cNvGrpSpPr/>
          <p:nvPr/>
        </p:nvGrpSpPr>
        <p:grpSpPr>
          <a:xfrm>
            <a:off x="4790030" y="474663"/>
            <a:ext cx="2611937" cy="609600"/>
            <a:chOff x="846540" y="553331"/>
            <a:chExt cx="2610672" cy="609872"/>
          </a:xfrm>
        </p:grpSpPr>
        <p:sp>
          <p:nvSpPr>
            <p:cNvPr id="33795" name="矩形 84"/>
            <p:cNvSpPr/>
            <p:nvPr/>
          </p:nvSpPr>
          <p:spPr>
            <a:xfrm>
              <a:off x="994199" y="597644"/>
              <a:ext cx="2315358" cy="522203"/>
            </a:xfrm>
            <a:prstGeom prst="rect">
              <a:avLst/>
            </a:prstGeom>
            <a:noFill/>
            <a:ln w="9525">
              <a:noFill/>
            </a:ln>
          </p:spPr>
          <p:txBody>
            <a:bodyPr wrap="none" anchor="t">
              <a:spAutoFit/>
            </a:bodyPr>
            <a:p>
              <a:pPr algn="ctr"/>
              <a:r>
                <a:rPr lang="zh-CN" altLang="en-US" sz="2800" b="1" dirty="0">
                  <a:solidFill>
                    <a:schemeClr val="bg1"/>
                  </a:solidFill>
                  <a:latin typeface="等线" panose="02010600030101010101" charset="-122"/>
                  <a:ea typeface="等线" panose="02010600030101010101" charset="-122"/>
                </a:rPr>
                <a:t>课程总结展望</a:t>
              </a:r>
              <a:endParaRPr lang="zh-CN" altLang="en-US" sz="2800" b="1" dirty="0">
                <a:solidFill>
                  <a:schemeClr val="bg1"/>
                </a:solidFill>
                <a:latin typeface="等线" panose="02010600030101010101" charset="-122"/>
                <a:ea typeface="等线" panose="02010600030101010101" charset="-122"/>
              </a:endParaRPr>
            </a:p>
          </p:txBody>
        </p:sp>
        <p:sp>
          <p:nvSpPr>
            <p:cNvPr id="86" name="矩形: 圆角 85"/>
            <p:cNvSpPr/>
            <p:nvPr/>
          </p:nvSpPr>
          <p:spPr>
            <a:xfrm>
              <a:off x="846540" y="553331"/>
              <a:ext cx="2610672" cy="609872"/>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spTree>
  </p:cSld>
  <p:clrMapOvr>
    <a:masterClrMapping/>
  </p:clrMapOvr>
  <p:transition spd="med"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entr" presetSubtype="0" fill="hold" grpId="0" nodeType="withEffect">
                                  <p:stCondLst>
                                    <p:cond delay="40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1000"/>
                                        <p:tgtEl>
                                          <p:spTgt spid="83"/>
                                        </p:tgtEl>
                                      </p:cBhvr>
                                    </p:animEffect>
                                    <p:anim calcmode="lin" valueType="num">
                                      <p:cBhvr>
                                        <p:cTn id="11" dur="1000" fill="hold"/>
                                        <p:tgtEl>
                                          <p:spTgt spid="83"/>
                                        </p:tgtEl>
                                        <p:attrNameLst>
                                          <p:attrName>ppt_x</p:attrName>
                                        </p:attrNameLst>
                                      </p:cBhvr>
                                      <p:tavLst>
                                        <p:tav tm="0">
                                          <p:val>
                                            <p:strVal val="#ppt_x"/>
                                          </p:val>
                                        </p:tav>
                                        <p:tav tm="100000">
                                          <p:val>
                                            <p:strVal val="#ppt_x"/>
                                          </p:val>
                                        </p:tav>
                                      </p:tavLst>
                                    </p:anim>
                                    <p:anim calcmode="lin" valueType="num">
                                      <p:cBhvr>
                                        <p:cTn id="1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椭圆 32"/>
          <p:cNvSpPr/>
          <p:nvPr/>
        </p:nvSpPr>
        <p:spPr>
          <a:xfrm>
            <a:off x="1129997" y="1850525"/>
            <a:ext cx="1091336" cy="1091336"/>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1" name="椭圆 20"/>
          <p:cNvSpPr/>
          <p:nvPr/>
        </p:nvSpPr>
        <p:spPr>
          <a:xfrm>
            <a:off x="7535863" y="1638300"/>
            <a:ext cx="1565275" cy="15668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7" name="椭圆 16"/>
          <p:cNvSpPr/>
          <p:nvPr/>
        </p:nvSpPr>
        <p:spPr>
          <a:xfrm>
            <a:off x="596900" y="1322388"/>
            <a:ext cx="1166813" cy="1165225"/>
          </a:xfrm>
          <a:prstGeom prst="ellipse">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椭圆 23"/>
          <p:cNvSpPr/>
          <p:nvPr/>
        </p:nvSpPr>
        <p:spPr>
          <a:xfrm>
            <a:off x="8364899" y="1691704"/>
            <a:ext cx="1100906" cy="1100906"/>
          </a:xfrm>
          <a:prstGeom prst="ellipse">
            <a:avLst/>
          </a:prstGeom>
          <a:solidFill>
            <a:schemeClr val="accent5">
              <a:alpha val="80000"/>
            </a:schemeClr>
          </a:solidFill>
          <a:ln>
            <a:solidFill>
              <a:srgbClr val="FFFFFF">
                <a:alpha val="30196"/>
              </a:srgb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 name="椭圆 3"/>
          <p:cNvSpPr/>
          <p:nvPr/>
        </p:nvSpPr>
        <p:spPr>
          <a:xfrm>
            <a:off x="6375400" y="1590675"/>
            <a:ext cx="1035050" cy="1036638"/>
          </a:xfrm>
          <a:prstGeom prst="ellipse">
            <a:avLst/>
          </a:prstGeom>
          <a:solidFill>
            <a:srgbClr val="D95B5B">
              <a:alpha val="50196"/>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a:off x="7496175" y="947738"/>
            <a:ext cx="1035050" cy="1035050"/>
          </a:xfrm>
          <a:prstGeom prst="ellipse">
            <a:avLst/>
          </a:prstGeom>
          <a:solidFill>
            <a:srgbClr val="D95B5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a:off x="5413375" y="1606550"/>
            <a:ext cx="984250" cy="982663"/>
          </a:xfrm>
          <a:prstGeom prst="ellipse">
            <a:avLst/>
          </a:prstGeom>
          <a:solidFill>
            <a:srgbClr val="F2CF61">
              <a:alpha val="4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dirty="0"/>
          </a:p>
        </p:txBody>
      </p:sp>
      <p:sp>
        <p:nvSpPr>
          <p:cNvPr id="7" name="椭圆 6"/>
          <p:cNvSpPr/>
          <p:nvPr/>
        </p:nvSpPr>
        <p:spPr>
          <a:xfrm>
            <a:off x="3105150" y="698500"/>
            <a:ext cx="982663" cy="984250"/>
          </a:xfrm>
          <a:prstGeom prst="ellipse">
            <a:avLst/>
          </a:prstGeom>
          <a:solidFill>
            <a:srgbClr val="F2CF61">
              <a:alpha val="30196"/>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椭圆 7"/>
          <p:cNvSpPr/>
          <p:nvPr/>
        </p:nvSpPr>
        <p:spPr>
          <a:xfrm>
            <a:off x="3843338" y="952500"/>
            <a:ext cx="1035050" cy="1035050"/>
          </a:xfrm>
          <a:prstGeom prst="ellipse">
            <a:avLst/>
          </a:prstGeom>
          <a:solidFill>
            <a:schemeClr val="accent3">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椭圆 8"/>
          <p:cNvSpPr/>
          <p:nvPr/>
        </p:nvSpPr>
        <p:spPr>
          <a:xfrm>
            <a:off x="4289425" y="1443038"/>
            <a:ext cx="982663" cy="984250"/>
          </a:xfrm>
          <a:prstGeom prst="ellipse">
            <a:avLst/>
          </a:prstGeom>
          <a:solidFill>
            <a:srgbClr val="FFFFFF">
              <a:alpha val="4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a:off x="6884988" y="1155700"/>
            <a:ext cx="1036638" cy="1035050"/>
          </a:xfrm>
          <a:prstGeom prst="ellipse">
            <a:avLst/>
          </a:prstGeom>
          <a:solidFill>
            <a:schemeClr val="accent4">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1" name="椭圆 10"/>
          <p:cNvSpPr/>
          <p:nvPr/>
        </p:nvSpPr>
        <p:spPr>
          <a:xfrm>
            <a:off x="8215313" y="690563"/>
            <a:ext cx="1035050" cy="1035050"/>
          </a:xfrm>
          <a:prstGeom prst="ellipse">
            <a:avLst/>
          </a:prstGeom>
          <a:solidFill>
            <a:srgbClr val="51D9B5">
              <a:alpha val="8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2" name="椭圆 11"/>
          <p:cNvSpPr/>
          <p:nvPr/>
        </p:nvSpPr>
        <p:spPr>
          <a:xfrm>
            <a:off x="8828088" y="690563"/>
            <a:ext cx="1177925" cy="1177925"/>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3" name="椭圆 12"/>
          <p:cNvSpPr/>
          <p:nvPr/>
        </p:nvSpPr>
        <p:spPr>
          <a:xfrm>
            <a:off x="1801813" y="922338"/>
            <a:ext cx="984250" cy="982663"/>
          </a:xfrm>
          <a:prstGeom prst="ellipse">
            <a:avLst/>
          </a:prstGeom>
          <a:solidFill>
            <a:schemeClr val="accent2">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4" name="椭圆 13"/>
          <p:cNvSpPr/>
          <p:nvPr/>
        </p:nvSpPr>
        <p:spPr>
          <a:xfrm>
            <a:off x="2497138" y="1011238"/>
            <a:ext cx="1035050" cy="1035050"/>
          </a:xfrm>
          <a:prstGeom prst="ellipse">
            <a:avLst/>
          </a:prstGeom>
          <a:solidFill>
            <a:srgbClr val="A6E582">
              <a:alpha val="8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a:off x="1230313" y="1208088"/>
            <a:ext cx="1035050" cy="1036638"/>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6" name="椭圆 15"/>
          <p:cNvSpPr/>
          <p:nvPr/>
        </p:nvSpPr>
        <p:spPr>
          <a:xfrm>
            <a:off x="4779963" y="1716088"/>
            <a:ext cx="984250" cy="982663"/>
          </a:xfrm>
          <a:prstGeom prst="ellipse">
            <a:avLst/>
          </a:prstGeom>
          <a:solidFill>
            <a:srgbClr val="FFFFFF">
              <a:alpha val="89804"/>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8" name="椭圆 17"/>
          <p:cNvSpPr/>
          <p:nvPr/>
        </p:nvSpPr>
        <p:spPr>
          <a:xfrm>
            <a:off x="2847975" y="1341438"/>
            <a:ext cx="1797050" cy="1797050"/>
          </a:xfrm>
          <a:prstGeom prst="ellipse">
            <a:avLst/>
          </a:prstGeom>
          <a:solidFill>
            <a:srgbClr val="D95B5B">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a:off x="5830888" y="1919288"/>
            <a:ext cx="755650" cy="757238"/>
          </a:xfrm>
          <a:prstGeom prst="ellipse">
            <a:avLst/>
          </a:prstGeom>
          <a:solidFill>
            <a:schemeClr val="accent3">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0" name="椭圆 19"/>
          <p:cNvSpPr/>
          <p:nvPr/>
        </p:nvSpPr>
        <p:spPr>
          <a:xfrm>
            <a:off x="6154758" y="2391363"/>
            <a:ext cx="939680" cy="939680"/>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2" name="椭圆 21"/>
          <p:cNvSpPr/>
          <p:nvPr/>
        </p:nvSpPr>
        <p:spPr>
          <a:xfrm>
            <a:off x="9499600" y="1112838"/>
            <a:ext cx="984250" cy="982663"/>
          </a:xfrm>
          <a:prstGeom prst="ellipse">
            <a:avLst/>
          </a:prstGeom>
          <a:solidFill>
            <a:srgbClr val="FFFFFF">
              <a:alpha val="69804"/>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a:off x="10131425" y="1317625"/>
            <a:ext cx="893763" cy="892175"/>
          </a:xfrm>
          <a:prstGeom prst="ellipse">
            <a:avLst/>
          </a:prstGeom>
          <a:solidFill>
            <a:schemeClr val="accent3">
              <a:alpha val="50196"/>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5" name="椭圆 24"/>
          <p:cNvSpPr/>
          <p:nvPr/>
        </p:nvSpPr>
        <p:spPr>
          <a:xfrm>
            <a:off x="1891504" y="1738096"/>
            <a:ext cx="1255890" cy="1255890"/>
          </a:xfrm>
          <a:prstGeom prst="ellipse">
            <a:avLst/>
          </a:prstGeom>
          <a:solidFill>
            <a:srgbClr val="A6E582">
              <a:alpha val="20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6" name="椭圆 25"/>
          <p:cNvSpPr/>
          <p:nvPr/>
        </p:nvSpPr>
        <p:spPr>
          <a:xfrm>
            <a:off x="3792311" y="1604605"/>
            <a:ext cx="983412" cy="983411"/>
          </a:xfrm>
          <a:prstGeom prst="ellipse">
            <a:avLst/>
          </a:prstGeom>
          <a:solidFill>
            <a:srgbClr val="A6E582">
              <a:alpha val="10196"/>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7" name="椭圆 26"/>
          <p:cNvSpPr/>
          <p:nvPr/>
        </p:nvSpPr>
        <p:spPr>
          <a:xfrm>
            <a:off x="4289919" y="2323567"/>
            <a:ext cx="983411" cy="983410"/>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8" name="椭圆 27"/>
          <p:cNvSpPr/>
          <p:nvPr/>
        </p:nvSpPr>
        <p:spPr>
          <a:xfrm>
            <a:off x="6812725" y="2265558"/>
            <a:ext cx="939680" cy="939680"/>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椭圆 28"/>
          <p:cNvSpPr/>
          <p:nvPr/>
        </p:nvSpPr>
        <p:spPr>
          <a:xfrm>
            <a:off x="4878579" y="2605059"/>
            <a:ext cx="939680" cy="939680"/>
          </a:xfrm>
          <a:prstGeom prst="ellipse">
            <a:avLst/>
          </a:prstGeom>
          <a:solidFill>
            <a:schemeClr val="accent5">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椭圆 29"/>
          <p:cNvSpPr/>
          <p:nvPr/>
        </p:nvSpPr>
        <p:spPr>
          <a:xfrm>
            <a:off x="5290892" y="2232588"/>
            <a:ext cx="1257230" cy="1257230"/>
          </a:xfrm>
          <a:prstGeom prst="ellipse">
            <a:avLst/>
          </a:prstGeom>
          <a:solidFill>
            <a:schemeClr val="accent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椭圆 30"/>
          <p:cNvSpPr/>
          <p:nvPr/>
        </p:nvSpPr>
        <p:spPr>
          <a:xfrm>
            <a:off x="10039271" y="1534921"/>
            <a:ext cx="1089369" cy="1089369"/>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2" name="椭圆 31"/>
          <p:cNvSpPr/>
          <p:nvPr/>
        </p:nvSpPr>
        <p:spPr>
          <a:xfrm>
            <a:off x="8984026" y="1792123"/>
            <a:ext cx="1094274" cy="1094274"/>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4" name="椭圆 33"/>
          <p:cNvSpPr/>
          <p:nvPr/>
        </p:nvSpPr>
        <p:spPr>
          <a:xfrm>
            <a:off x="10746892" y="1495328"/>
            <a:ext cx="1089369" cy="1089369"/>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4848" name="矩形 35"/>
          <p:cNvSpPr/>
          <p:nvPr/>
        </p:nvSpPr>
        <p:spPr>
          <a:xfrm>
            <a:off x="4088130" y="4410075"/>
            <a:ext cx="4126865" cy="829945"/>
          </a:xfrm>
          <a:prstGeom prst="rect">
            <a:avLst/>
          </a:prstGeom>
          <a:noFill/>
          <a:ln w="9525">
            <a:noFill/>
          </a:ln>
        </p:spPr>
        <p:txBody>
          <a:bodyPr wrap="square" anchor="t">
            <a:spAutoFit/>
          </a:bodyPr>
          <a:p>
            <a:pPr algn="ctr" fontAlgn="t"/>
            <a:r>
              <a:rPr lang="en-US" altLang="zh-CN" sz="4800" dirty="0">
                <a:solidFill>
                  <a:schemeClr val="bg1"/>
                </a:solidFill>
                <a:latin typeface="等线" panose="02010600030101010101" charset="-122"/>
                <a:ea typeface="等线" panose="02010600030101010101" charset="-122"/>
              </a:rPr>
              <a:t>Watching You</a:t>
            </a:r>
            <a:endParaRPr lang="zh-CN" altLang="en-US" sz="4800" dirty="0">
              <a:solidFill>
                <a:schemeClr val="bg1"/>
              </a:solidFill>
              <a:latin typeface="等线" panose="02010600030101010101" charset="-122"/>
              <a:ea typeface="等线" panose="02010600030101010101" charset="-122"/>
            </a:endParaRPr>
          </a:p>
        </p:txBody>
      </p:sp>
      <p:sp>
        <p:nvSpPr>
          <p:cNvPr id="37" name="矩形 36"/>
          <p:cNvSpPr/>
          <p:nvPr/>
        </p:nvSpPr>
        <p:spPr>
          <a:xfrm>
            <a:off x="3981450" y="3286125"/>
            <a:ext cx="4819650" cy="1076325"/>
          </a:xfrm>
          <a:prstGeom prst="rect">
            <a:avLst/>
          </a:prstGeom>
        </p:spPr>
        <p:txBody>
          <a:bodyPr wrap="square">
            <a:spAutoFit/>
          </a:bodyPr>
          <a:lstStyle/>
          <a:p>
            <a:pPr fontAlgn="auto">
              <a:lnSpc>
                <a:spcPct val="80000"/>
              </a:lnSpc>
            </a:pPr>
            <a:r>
              <a:rPr lang="zh-CN" altLang="en-US" sz="8000" strike="noStrike" spc="-60" noProof="1" dirty="0">
                <a:solidFill>
                  <a:schemeClr val="bg1"/>
                </a:solidFill>
                <a:latin typeface="+mn-ea"/>
                <a:ea typeface="+mn-ea"/>
                <a:cs typeface="+mn-cs"/>
              </a:rPr>
              <a:t>谢谢大家</a:t>
            </a:r>
            <a:endParaRPr lang="zh-CN" altLang="en-US" sz="8000" strike="noStrike" spc="-60" noProof="1" dirty="0">
              <a:solidFill>
                <a:schemeClr val="bg1"/>
              </a:solidFill>
              <a:latin typeface="+mn-ea"/>
            </a:endParaRPr>
          </a:p>
        </p:txBody>
      </p:sp>
    </p:spTree>
  </p:cSld>
  <p:clrMapOvr>
    <a:masterClrMapping/>
  </p:clrMapOvr>
  <p:transition spd="med" advTm="5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3"/>
          <p:cNvPicPr>
            <a:picLocks noChangeAspect="1"/>
          </p:cNvPicPr>
          <p:nvPr/>
        </p:nvPicPr>
        <p:blipFill>
          <a:blip r:embed="rId1"/>
          <a:stretch>
            <a:fillRect/>
          </a:stretch>
        </p:blipFill>
        <p:spPr>
          <a:xfrm>
            <a:off x="1219200" y="0"/>
            <a:ext cx="10972800" cy="6858000"/>
          </a:xfrm>
          <a:prstGeom prst="rect">
            <a:avLst/>
          </a:prstGeom>
          <a:noFill/>
          <a:ln w="9525">
            <a:noFill/>
          </a:ln>
        </p:spPr>
      </p:pic>
      <p:pic>
        <p:nvPicPr>
          <p:cNvPr id="6146" name="图片 1"/>
          <p:cNvPicPr>
            <a:picLocks noChangeAspect="1"/>
          </p:cNvPicPr>
          <p:nvPr/>
        </p:nvPicPr>
        <p:blipFill>
          <a:blip r:embed="rId1"/>
          <a:srcRect r="44444"/>
          <a:stretch>
            <a:fillRect/>
          </a:stretch>
        </p:blipFill>
        <p:spPr>
          <a:xfrm>
            <a:off x="0" y="0"/>
            <a:ext cx="6096000" cy="6858000"/>
          </a:xfrm>
          <a:prstGeom prst="rect">
            <a:avLst/>
          </a:prstGeom>
          <a:noFill/>
          <a:ln w="9525">
            <a:noFill/>
          </a:ln>
        </p:spPr>
      </p:pic>
      <p:sp>
        <p:nvSpPr>
          <p:cNvPr id="3" name="矩形 2"/>
          <p:cNvSpPr/>
          <p:nvPr/>
        </p:nvSpPr>
        <p:spPr>
          <a:xfrm>
            <a:off x="3375025" y="396875"/>
            <a:ext cx="5248275" cy="437991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 name="椭圆 4"/>
          <p:cNvSpPr/>
          <p:nvPr/>
        </p:nvSpPr>
        <p:spPr>
          <a:xfrm rot="1712728">
            <a:off x="4407201" y="1222729"/>
            <a:ext cx="945198" cy="945198"/>
          </a:xfrm>
          <a:prstGeom prst="ellipse">
            <a:avLst/>
          </a:prstGeom>
          <a:solidFill>
            <a:schemeClr val="bg1">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6" name="椭圆 5"/>
          <p:cNvSpPr/>
          <p:nvPr/>
        </p:nvSpPr>
        <p:spPr>
          <a:xfrm rot="1712728">
            <a:off x="6396038" y="1530350"/>
            <a:ext cx="855663" cy="855663"/>
          </a:xfrm>
          <a:prstGeom prst="ellipse">
            <a:avLst/>
          </a:prstGeom>
          <a:solidFill>
            <a:schemeClr val="bg1">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p:nvSpPr>
        <p:spPr>
          <a:xfrm rot="1712728">
            <a:off x="5812297" y="1410967"/>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5" name="椭圆 14"/>
          <p:cNvSpPr/>
          <p:nvPr/>
        </p:nvSpPr>
        <p:spPr>
          <a:xfrm rot="1712728">
            <a:off x="4954691" y="566342"/>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9" name="椭圆 18"/>
          <p:cNvSpPr/>
          <p:nvPr/>
        </p:nvSpPr>
        <p:spPr>
          <a:xfrm rot="1712728">
            <a:off x="4954601" y="1248816"/>
            <a:ext cx="1094274"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3" name="椭圆 22"/>
          <p:cNvSpPr/>
          <p:nvPr/>
        </p:nvSpPr>
        <p:spPr>
          <a:xfrm rot="1712728">
            <a:off x="6514677" y="924348"/>
            <a:ext cx="1094272" cy="1094273"/>
          </a:xfrm>
          <a:prstGeom prst="ellipse">
            <a:avLst/>
          </a:prstGeom>
          <a:solidFill>
            <a:schemeClr val="accent2">
              <a:alpha val="10196"/>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4" name="文本框 23"/>
          <p:cNvSpPr txBox="1"/>
          <p:nvPr/>
        </p:nvSpPr>
        <p:spPr>
          <a:xfrm>
            <a:off x="5330825" y="2106613"/>
            <a:ext cx="1530350" cy="3155950"/>
          </a:xfrm>
          <a:prstGeom prst="rect">
            <a:avLst/>
          </a:prstGeom>
          <a:noFill/>
          <a:ln w="9525">
            <a:noFill/>
          </a:ln>
        </p:spPr>
        <p:txBody>
          <a:bodyPr wrap="none" anchor="t">
            <a:spAutoFit/>
          </a:bodyPr>
          <a:p>
            <a:r>
              <a:rPr lang="en-US" altLang="zh-CN" sz="19900" dirty="0">
                <a:solidFill>
                  <a:schemeClr val="bg1"/>
                </a:solidFill>
                <a:latin typeface="等线" panose="02010600030101010101" charset="-122"/>
                <a:ea typeface="等线" panose="02010600030101010101" charset="-122"/>
              </a:rPr>
              <a:t>1</a:t>
            </a:r>
            <a:endParaRPr lang="zh-CN" altLang="en-US" sz="19900" dirty="0">
              <a:solidFill>
                <a:schemeClr val="bg1"/>
              </a:solidFill>
              <a:latin typeface="等线" panose="02010600030101010101" charset="-122"/>
              <a:ea typeface="等线" panose="02010600030101010101" charset="-122"/>
            </a:endParaRPr>
          </a:p>
        </p:txBody>
      </p:sp>
      <p:sp>
        <p:nvSpPr>
          <p:cNvPr id="25" name="文本框 24"/>
          <p:cNvSpPr txBox="1"/>
          <p:nvPr/>
        </p:nvSpPr>
        <p:spPr>
          <a:xfrm>
            <a:off x="4787900" y="4776788"/>
            <a:ext cx="2620963" cy="830262"/>
          </a:xfrm>
          <a:prstGeom prst="rect">
            <a:avLst/>
          </a:prstGeom>
          <a:noFill/>
          <a:ln w="9525">
            <a:noFill/>
          </a:ln>
        </p:spPr>
        <p:txBody>
          <a:bodyPr wrap="none" anchor="t">
            <a:spAutoFit/>
          </a:bodyPr>
          <a:p>
            <a:r>
              <a:rPr lang="zh-CN" altLang="zh-CN" sz="4800" dirty="0">
                <a:solidFill>
                  <a:schemeClr val="bg1"/>
                </a:solidFill>
                <a:latin typeface="等线" panose="02010600030101010101" charset="-122"/>
                <a:ea typeface="等线" panose="02010600030101010101" charset="-122"/>
              </a:rPr>
              <a:t>主要功能</a:t>
            </a:r>
            <a:endParaRPr lang="zh-CN" altLang="en-US" sz="4800" dirty="0">
              <a:solidFill>
                <a:schemeClr val="bg1"/>
              </a:solidFill>
              <a:latin typeface="等线 Light" panose="02010600030101010101" charset="-122"/>
              <a:ea typeface="等线 Light" panose="02010600030101010101" charset="-122"/>
            </a:endParaRPr>
          </a:p>
        </p:txBody>
      </p:sp>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7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8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9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39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bldLvl="0" animBg="1"/>
      <p:bldP spid="15" grpId="0" bldLvl="0" animBg="1"/>
      <p:bldP spid="19" grpId="0" bldLvl="0" animBg="1"/>
      <p:bldP spid="23" grpId="0" bldLvl="0" animBg="1"/>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a:t>
            </a:r>
            <a:r>
              <a:rPr lang="zh-CN" sz="2400" strike="noStrike" noProof="1"/>
              <a:t>初始界面</a:t>
            </a:r>
            <a:endParaRPr lang="zh-CN" sz="2400" strike="noStrike" noProof="1"/>
          </a:p>
        </p:txBody>
      </p:sp>
      <p:pic>
        <p:nvPicPr>
          <p:cNvPr id="2" name="图片 1"/>
          <p:cNvPicPr>
            <a:picLocks noChangeAspect="1"/>
          </p:cNvPicPr>
          <p:nvPr/>
        </p:nvPicPr>
        <p:blipFill>
          <a:blip r:embed="rId1"/>
          <a:stretch>
            <a:fillRect/>
          </a:stretch>
        </p:blipFill>
        <p:spPr>
          <a:xfrm>
            <a:off x="1997075" y="1324610"/>
            <a:ext cx="2761615" cy="4909820"/>
          </a:xfrm>
          <a:prstGeom prst="rect">
            <a:avLst/>
          </a:prstGeom>
        </p:spPr>
      </p:pic>
      <p:pic>
        <p:nvPicPr>
          <p:cNvPr id="3" name="图片 2"/>
          <p:cNvPicPr>
            <a:picLocks noChangeAspect="1"/>
          </p:cNvPicPr>
          <p:nvPr/>
        </p:nvPicPr>
        <p:blipFill>
          <a:blip r:embed="rId2"/>
          <a:stretch>
            <a:fillRect/>
          </a:stretch>
        </p:blipFill>
        <p:spPr>
          <a:xfrm>
            <a:off x="6576060" y="1324610"/>
            <a:ext cx="2761615" cy="4909820"/>
          </a:xfrm>
          <a:prstGeom prst="rect">
            <a:avLst/>
          </a:prstGeom>
        </p:spPr>
      </p:pic>
    </p:spTree>
  </p:cSld>
  <p:clrMapOvr>
    <a:masterClrMapping/>
  </p:clrMapOvr>
  <p:transition spd="med" advTm="5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安卓端登录与注册</a:t>
            </a:r>
            <a:endParaRPr lang="en-US" altLang="zh-CN" sz="2400" strike="noStrike" noProof="1"/>
          </a:p>
        </p:txBody>
      </p:sp>
      <p:pic>
        <p:nvPicPr>
          <p:cNvPr id="6" name="图片 5"/>
          <p:cNvPicPr>
            <a:picLocks noChangeAspect="1"/>
          </p:cNvPicPr>
          <p:nvPr/>
        </p:nvPicPr>
        <p:blipFill>
          <a:blip r:embed="rId1"/>
          <a:stretch>
            <a:fillRect/>
          </a:stretch>
        </p:blipFill>
        <p:spPr>
          <a:xfrm>
            <a:off x="1997075" y="1324610"/>
            <a:ext cx="2761615" cy="4910455"/>
          </a:xfrm>
          <a:prstGeom prst="rect">
            <a:avLst/>
          </a:prstGeom>
        </p:spPr>
      </p:pic>
      <p:pic>
        <p:nvPicPr>
          <p:cNvPr id="8" name="图片 7"/>
          <p:cNvPicPr>
            <a:picLocks noChangeAspect="1"/>
          </p:cNvPicPr>
          <p:nvPr/>
        </p:nvPicPr>
        <p:blipFill>
          <a:blip r:embed="rId2"/>
          <a:stretch>
            <a:fillRect/>
          </a:stretch>
        </p:blipFill>
        <p:spPr>
          <a:xfrm>
            <a:off x="6537960" y="1324610"/>
            <a:ext cx="2767330" cy="4920615"/>
          </a:xfrm>
          <a:prstGeom prst="rect">
            <a:avLst/>
          </a:prstGeom>
        </p:spPr>
      </p:pic>
    </p:spTree>
  </p:cSld>
  <p:clrMapOvr>
    <a:masterClrMapping/>
  </p:clrMapOvr>
  <p:transition spd="med" advTm="5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安卓端登录后</a:t>
            </a:r>
            <a:endParaRPr lang="en-US" altLang="zh-CN" sz="2400" strike="noStrike" noProof="1"/>
          </a:p>
        </p:txBody>
      </p:sp>
      <p:pic>
        <p:nvPicPr>
          <p:cNvPr id="2" name="图片 1"/>
          <p:cNvPicPr>
            <a:picLocks noChangeAspect="1"/>
          </p:cNvPicPr>
          <p:nvPr/>
        </p:nvPicPr>
        <p:blipFill>
          <a:blip r:embed="rId1"/>
          <a:stretch>
            <a:fillRect/>
          </a:stretch>
        </p:blipFill>
        <p:spPr>
          <a:xfrm>
            <a:off x="4773295" y="1534795"/>
            <a:ext cx="2645410" cy="4704080"/>
          </a:xfrm>
          <a:prstGeom prst="rect">
            <a:avLst/>
          </a:prstGeom>
        </p:spPr>
      </p:pic>
    </p:spTree>
  </p:cSld>
  <p:clrMapOvr>
    <a:masterClrMapping/>
  </p:clrMapOvr>
  <p:transition spd="med" advTm="5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网页端显示场景</a:t>
            </a:r>
            <a:endParaRPr lang="en-US" altLang="zh-CN" sz="2400" strike="noStrike" noProof="1"/>
          </a:p>
        </p:txBody>
      </p:sp>
      <p:pic>
        <p:nvPicPr>
          <p:cNvPr id="3" name="图片 2"/>
          <p:cNvPicPr>
            <a:picLocks noChangeAspect="1"/>
          </p:cNvPicPr>
          <p:nvPr/>
        </p:nvPicPr>
        <p:blipFill>
          <a:blip r:embed="rId1"/>
          <a:stretch>
            <a:fillRect/>
          </a:stretch>
        </p:blipFill>
        <p:spPr>
          <a:xfrm>
            <a:off x="1130300" y="1622425"/>
            <a:ext cx="8469630" cy="4300220"/>
          </a:xfrm>
          <a:prstGeom prst="rect">
            <a:avLst/>
          </a:prstGeom>
        </p:spPr>
      </p:pic>
    </p:spTree>
  </p:cSld>
  <p:clrMapOvr>
    <a:masterClrMapping/>
  </p:clrMapOvr>
  <p:transition spd="med" advTm="5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网页端显示场景</a:t>
            </a:r>
            <a:endParaRPr lang="en-US" altLang="zh-CN" sz="2400" strike="noStrike" noProof="1"/>
          </a:p>
        </p:txBody>
      </p:sp>
      <p:pic>
        <p:nvPicPr>
          <p:cNvPr id="4" name="图片 3"/>
          <p:cNvPicPr>
            <a:picLocks noChangeAspect="1"/>
          </p:cNvPicPr>
          <p:nvPr/>
        </p:nvPicPr>
        <p:blipFill>
          <a:blip r:embed="rId1"/>
          <a:stretch>
            <a:fillRect/>
          </a:stretch>
        </p:blipFill>
        <p:spPr>
          <a:xfrm>
            <a:off x="1130300" y="1622425"/>
            <a:ext cx="8876030" cy="4506595"/>
          </a:xfrm>
          <a:prstGeom prst="rect">
            <a:avLst/>
          </a:prstGeom>
        </p:spPr>
      </p:pic>
    </p:spTree>
  </p:cSld>
  <p:clrMapOvr>
    <a:masterClrMapping/>
  </p:clrMapOvr>
  <p:transition spd="med" advTm="5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圆角 12"/>
          <p:cNvSpPr/>
          <p:nvPr/>
        </p:nvSpPr>
        <p:spPr>
          <a:xfrm>
            <a:off x="473075" y="257175"/>
            <a:ext cx="3752850" cy="708025"/>
          </a:xfrm>
          <a:prstGeom prst="roundRect">
            <a:avLst>
              <a:gd name="adj" fmla="val 50000"/>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r>
              <a:rPr lang="zh-CN" altLang="en-US" sz="2400" strike="noStrike" noProof="1"/>
              <a:t>安卓端加入场景</a:t>
            </a:r>
            <a:endParaRPr lang="en-US" altLang="zh-CN" sz="2400" strike="noStrike" noProof="1"/>
          </a:p>
        </p:txBody>
      </p:sp>
      <p:pic>
        <p:nvPicPr>
          <p:cNvPr id="2" name="图片 1"/>
          <p:cNvPicPr>
            <a:picLocks noChangeAspect="1"/>
          </p:cNvPicPr>
          <p:nvPr/>
        </p:nvPicPr>
        <p:blipFill>
          <a:blip r:embed="rId1"/>
          <a:stretch>
            <a:fillRect/>
          </a:stretch>
        </p:blipFill>
        <p:spPr>
          <a:xfrm>
            <a:off x="4633595" y="1188085"/>
            <a:ext cx="2924810" cy="5200015"/>
          </a:xfrm>
          <a:prstGeom prst="rect">
            <a:avLst/>
          </a:prstGeom>
        </p:spPr>
      </p:pic>
    </p:spTree>
  </p:cSld>
  <p:clrMapOvr>
    <a:masterClrMapping/>
  </p:clrMapOvr>
  <p:transition spd="med" advTm="5000">
    <p:fade/>
  </p:transition>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318C80"/>
    </a:accent1>
    <a:accent2>
      <a:srgbClr val="F2CF61"/>
    </a:accent2>
    <a:accent3>
      <a:srgbClr val="A6E582"/>
    </a:accent3>
    <a:accent4>
      <a:srgbClr val="51D9B5"/>
    </a:accent4>
    <a:accent5>
      <a:srgbClr val="D95B5B"/>
    </a:accent5>
    <a:accent6>
      <a:srgbClr val="BFBFBF"/>
    </a:accent6>
    <a:hlink>
      <a:srgbClr val="D95B5B"/>
    </a:hlink>
    <a:folHlink>
      <a:srgbClr val="F2CF61"/>
    </a:folHlink>
  </a:clrScheme>
</a:themeOverride>
</file>

<file path=docProps/app.xml><?xml version="1.0" encoding="utf-8"?>
<Properties xmlns="http://schemas.openxmlformats.org/officeDocument/2006/extended-properties" xmlns:vt="http://schemas.openxmlformats.org/officeDocument/2006/docPropsVTypes">
  <TotalTime>0</TotalTime>
  <Words>2685</Words>
  <Application>WPS 演示</Application>
  <PresentationFormat>宽屏</PresentationFormat>
  <Paragraphs>209</Paragraphs>
  <Slides>29</Slides>
  <Notes>2</Notes>
  <HiddenSlides>0</HiddenSlides>
  <MMClips>1</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29</vt:i4>
      </vt:variant>
    </vt:vector>
  </HeadingPairs>
  <TitlesOfParts>
    <vt:vector size="40" baseType="lpstr">
      <vt:lpstr>Arial</vt:lpstr>
      <vt:lpstr>宋体</vt:lpstr>
      <vt:lpstr>Wingdings</vt:lpstr>
      <vt:lpstr>等线</vt:lpstr>
      <vt:lpstr>微软雅黑 Light</vt:lpstr>
      <vt:lpstr>等线 Light</vt:lpstr>
      <vt:lpstr>微软雅黑</vt:lpstr>
      <vt:lpstr>Arial Unicode MS</vt:lpstr>
      <vt:lpstr>Office 主题​​</vt:lpstr>
      <vt:lpstr>1_Office 主题​​</vt:lpstr>
      <vt:lpstr>excel.sheet.8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Name</dc:creator>
  <cp:lastModifiedBy>ADI＆Jessica</cp:lastModifiedBy>
  <cp:revision>240</cp:revision>
  <dcterms:created xsi:type="dcterms:W3CDTF">2016-08-30T14:27:00Z</dcterms:created>
  <dcterms:modified xsi:type="dcterms:W3CDTF">2018-01-05T08:30:06Z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